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 Avenir Next Arabic Bold" charset="1" panose="020B0803020202020204"/>
      <p:regular r:id="rId12"/>
    </p:embeddedFont>
    <p:embeddedFont>
      <p:font typeface=" Avenir Next Arabic Medium" charset="1" panose="020B0603020202020204"/>
      <p:regular r:id="rId13"/>
    </p:embeddedFont>
    <p:embeddedFont>
      <p:font typeface=" Avenir Next Arabic Semi-Bold" charset="1" panose="020B0703020202020204"/>
      <p:regular r:id="rId14"/>
    </p:embeddedFont>
    <p:embeddedFont>
      <p:font typeface=" Avenir Next Arabic" charset="1" panose="020B05030202020202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png" Type="http://schemas.openxmlformats.org/officeDocument/2006/relationships/image"/><Relationship Id="rId12" Target="../media/image19.png" Type="http://schemas.openxmlformats.org/officeDocument/2006/relationships/image"/><Relationship Id="rId13" Target="../media/image20.png" Type="http://schemas.openxmlformats.org/officeDocument/2006/relationships/image"/><Relationship Id="rId14" Target="../media/image21.png" Type="http://schemas.openxmlformats.org/officeDocument/2006/relationships/image"/><Relationship Id="rId15" Target="../media/image22.png" Type="http://schemas.openxmlformats.org/officeDocument/2006/relationships/image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png" Type="http://schemas.openxmlformats.org/officeDocument/2006/relationships/image"/><Relationship Id="rId5" Target="../media/image3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png" Type="http://schemas.openxmlformats.org/officeDocument/2006/relationships/image"/><Relationship Id="rId12" Target="../media/image46.png" Type="http://schemas.openxmlformats.org/officeDocument/2006/relationships/image"/><Relationship Id="rId2" Target="../media/image36.pn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Relationship Id="rId7" Target="../media/image41.png" Type="http://schemas.openxmlformats.org/officeDocument/2006/relationships/image"/><Relationship Id="rId8" Target="../media/image42.png" Type="http://schemas.openxmlformats.org/officeDocument/2006/relationships/image"/><Relationship Id="rId9" Target="../media/image4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237780" cy="10287000"/>
          </a:xfrm>
          <a:custGeom>
            <a:avLst/>
            <a:gdLst/>
            <a:ahLst/>
            <a:cxnLst/>
            <a:rect r="r" b="b" t="t" l="l"/>
            <a:pathLst>
              <a:path h="10287000" w="10237780">
                <a:moveTo>
                  <a:pt x="0" y="0"/>
                </a:moveTo>
                <a:lnTo>
                  <a:pt x="10237780" y="0"/>
                </a:lnTo>
                <a:lnTo>
                  <a:pt x="102377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71562" y="2516856"/>
            <a:ext cx="8063508" cy="380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15043"/>
              </a:lnSpc>
            </a:pPr>
            <a:r>
              <a:rPr lang="ar-EG" b="true" sz="13077">
                <a:solidFill>
                  <a:srgbClr val="05274A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  <a:rtl val="true"/>
              </a:rPr>
              <a:t>نتائج تجربة التسجيل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82842" y="6428009"/>
            <a:ext cx="3707914" cy="218640"/>
          </a:xfrm>
          <a:custGeom>
            <a:avLst/>
            <a:gdLst/>
            <a:ahLst/>
            <a:cxnLst/>
            <a:rect r="r" b="b" t="t" l="l"/>
            <a:pathLst>
              <a:path h="218640" w="3707914">
                <a:moveTo>
                  <a:pt x="0" y="0"/>
                </a:moveTo>
                <a:lnTo>
                  <a:pt x="3707914" y="0"/>
                </a:lnTo>
                <a:lnTo>
                  <a:pt x="3707914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06787" y="7096425"/>
            <a:ext cx="1696313" cy="686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5556"/>
              </a:lnSpc>
            </a:pPr>
            <a:r>
              <a:rPr lang="en-US" b="true" sz="4629">
                <a:solidFill>
                  <a:srgbClr val="F25C0D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rPr>
              <a:t>1,200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241477" y="7135213"/>
            <a:ext cx="4822031" cy="660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5337"/>
              </a:lnSpc>
            </a:pPr>
            <a:r>
              <a:rPr lang="ar-EG" b="true" sz="4447">
                <a:solidFill>
                  <a:srgbClr val="05274A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زيارة خلال </a:t>
            </a:r>
            <a:r>
              <a:rPr lang="en-US" b="true" sz="4447">
                <a:solidFill>
                  <a:srgbClr val="05274A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</a:rPr>
              <a:t>7</a:t>
            </a:r>
            <a:r>
              <a:rPr lang="ar-EG" b="true" sz="4447">
                <a:solidFill>
                  <a:srgbClr val="05274A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 آيام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144000" y="2142670"/>
            <a:ext cx="2395378" cy="4722618"/>
          </a:xfrm>
          <a:custGeom>
            <a:avLst/>
            <a:gdLst/>
            <a:ahLst/>
            <a:cxnLst/>
            <a:rect r="r" b="b" t="t" l="l"/>
            <a:pathLst>
              <a:path h="4722618" w="2395378">
                <a:moveTo>
                  <a:pt x="0" y="0"/>
                </a:moveTo>
                <a:lnTo>
                  <a:pt x="2395378" y="0"/>
                </a:lnTo>
                <a:lnTo>
                  <a:pt x="2395378" y="4722618"/>
                </a:lnTo>
                <a:lnTo>
                  <a:pt x="0" y="4722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445598" y="5356674"/>
            <a:ext cx="2187560" cy="2153601"/>
          </a:xfrm>
          <a:custGeom>
            <a:avLst/>
            <a:gdLst/>
            <a:ahLst/>
            <a:cxnLst/>
            <a:rect r="r" b="b" t="t" l="l"/>
            <a:pathLst>
              <a:path h="2153601" w="2187560">
                <a:moveTo>
                  <a:pt x="0" y="0"/>
                </a:moveTo>
                <a:lnTo>
                  <a:pt x="2187560" y="0"/>
                </a:lnTo>
                <a:lnTo>
                  <a:pt x="2187560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570574" y="2776725"/>
            <a:ext cx="8717426" cy="6657580"/>
          </a:xfrm>
          <a:custGeom>
            <a:avLst/>
            <a:gdLst/>
            <a:ahLst/>
            <a:cxnLst/>
            <a:rect r="r" b="b" t="t" l="l"/>
            <a:pathLst>
              <a:path h="6657580" w="8717426">
                <a:moveTo>
                  <a:pt x="0" y="0"/>
                </a:moveTo>
                <a:lnTo>
                  <a:pt x="8717426" y="0"/>
                </a:lnTo>
                <a:lnTo>
                  <a:pt x="8717426" y="6657580"/>
                </a:lnTo>
                <a:lnTo>
                  <a:pt x="0" y="66575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142574" y="8570678"/>
            <a:ext cx="4145426" cy="1716322"/>
          </a:xfrm>
          <a:custGeom>
            <a:avLst/>
            <a:gdLst/>
            <a:ahLst/>
            <a:cxnLst/>
            <a:rect r="r" b="b" t="t" l="l"/>
            <a:pathLst>
              <a:path h="1716322" w="4145426">
                <a:moveTo>
                  <a:pt x="0" y="0"/>
                </a:moveTo>
                <a:lnTo>
                  <a:pt x="4145426" y="0"/>
                </a:lnTo>
                <a:lnTo>
                  <a:pt x="4145426" y="1716322"/>
                </a:lnTo>
                <a:lnTo>
                  <a:pt x="0" y="17163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55110" y="8997026"/>
            <a:ext cx="2832890" cy="1082267"/>
          </a:xfrm>
          <a:custGeom>
            <a:avLst/>
            <a:gdLst/>
            <a:ahLst/>
            <a:cxnLst/>
            <a:rect r="r" b="b" t="t" l="l"/>
            <a:pathLst>
              <a:path h="1082267" w="2832890">
                <a:moveTo>
                  <a:pt x="0" y="0"/>
                </a:moveTo>
                <a:lnTo>
                  <a:pt x="2832890" y="0"/>
                </a:lnTo>
                <a:lnTo>
                  <a:pt x="2832890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2195646" cy="10287000"/>
          </a:xfrm>
          <a:custGeom>
            <a:avLst/>
            <a:gdLst/>
            <a:ahLst/>
            <a:cxnLst/>
            <a:rect r="r" b="b" t="t" l="l"/>
            <a:pathLst>
              <a:path h="10287000" w="12195646">
                <a:moveTo>
                  <a:pt x="0" y="0"/>
                </a:moveTo>
                <a:lnTo>
                  <a:pt x="12195646" y="0"/>
                </a:lnTo>
                <a:lnTo>
                  <a:pt x="121956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351818" y="0"/>
            <a:ext cx="8936182" cy="10287000"/>
          </a:xfrm>
          <a:custGeom>
            <a:avLst/>
            <a:gdLst/>
            <a:ahLst/>
            <a:cxnLst/>
            <a:rect r="r" b="b" t="t" l="l"/>
            <a:pathLst>
              <a:path h="10287000" w="8936182">
                <a:moveTo>
                  <a:pt x="0" y="0"/>
                </a:moveTo>
                <a:lnTo>
                  <a:pt x="8936182" y="0"/>
                </a:lnTo>
                <a:lnTo>
                  <a:pt x="89361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84039" y="970649"/>
            <a:ext cx="8652867" cy="983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7442"/>
              </a:lnSpc>
            </a:pPr>
            <a:r>
              <a:rPr lang="ar-EG" b="true" sz="7442">
                <a:solidFill>
                  <a:srgbClr val="071E3C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معدل إكمال التسجيل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4039" y="2285092"/>
            <a:ext cx="8652867" cy="490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966"/>
              </a:lnSpc>
            </a:pPr>
            <a:r>
              <a:rPr lang="ar-EG" b="true" sz="3304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تحسّن في تجربة التسجيل خلال </a:t>
            </a:r>
            <a:r>
              <a:rPr lang="en-US" b="true" sz="3304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</a:rPr>
              <a:t>7</a:t>
            </a:r>
            <a:r>
              <a:rPr lang="ar-EG" b="true" sz="3304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 آيام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35785" y="3857405"/>
            <a:ext cx="3053789" cy="1442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10930"/>
              </a:lnSpc>
            </a:pPr>
            <a:r>
              <a:rPr lang="en-US" b="true" sz="10930">
                <a:solidFill>
                  <a:srgbClr val="071E3C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41%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4572000" y="4285339"/>
            <a:ext cx="1093780" cy="644987"/>
          </a:xfrm>
          <a:custGeom>
            <a:avLst/>
            <a:gdLst/>
            <a:ahLst/>
            <a:cxnLst/>
            <a:rect r="r" b="b" t="t" l="l"/>
            <a:pathLst>
              <a:path h="644987" w="1093780">
                <a:moveTo>
                  <a:pt x="0" y="0"/>
                </a:moveTo>
                <a:lnTo>
                  <a:pt x="1093780" y="0"/>
                </a:lnTo>
                <a:lnTo>
                  <a:pt x="1093780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075458" y="3876586"/>
            <a:ext cx="3290836" cy="1551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11770"/>
              </a:lnSpc>
            </a:pPr>
            <a:r>
              <a:rPr lang="en-US" b="true" sz="11770">
                <a:solidFill>
                  <a:srgbClr val="F6510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48%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82842" y="6428009"/>
            <a:ext cx="8279914" cy="2153601"/>
          </a:xfrm>
          <a:custGeom>
            <a:avLst/>
            <a:gdLst/>
            <a:ahLst/>
            <a:cxnLst/>
            <a:rect r="r" b="b" t="t" l="l"/>
            <a:pathLst>
              <a:path h="2153601" w="8279914">
                <a:moveTo>
                  <a:pt x="0" y="0"/>
                </a:moveTo>
                <a:lnTo>
                  <a:pt x="8279914" y="0"/>
                </a:lnTo>
                <a:lnTo>
                  <a:pt x="8279914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299935" y="6843572"/>
            <a:ext cx="933679" cy="1551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11770"/>
              </a:lnSpc>
            </a:pPr>
            <a:r>
              <a:rPr lang="en-US" b="true" sz="11770">
                <a:solidFill>
                  <a:srgbClr val="F6510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7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61297" y="6944465"/>
            <a:ext cx="4098727" cy="418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3491"/>
              </a:lnSpc>
            </a:pPr>
            <a:r>
              <a:rPr lang="ar-EG" b="true" sz="2909">
                <a:solidFill>
                  <a:srgbClr val="071E3C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زيادة بمقدار </a:t>
            </a:r>
            <a:r>
              <a:rPr lang="en-US" b="true" sz="2909">
                <a:solidFill>
                  <a:srgbClr val="F65106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</a:rPr>
              <a:t>7</a:t>
            </a:r>
            <a:r>
              <a:rPr lang="ar-EG" b="true" sz="2909">
                <a:solidFill>
                  <a:srgbClr val="F65106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 تقاط مئوية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61297" y="7592081"/>
            <a:ext cx="4098727" cy="418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3491"/>
              </a:lnSpc>
            </a:pPr>
            <a:r>
              <a:rPr lang="ar-EG" b="true" sz="2909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وليس زيادة نسبية </a:t>
            </a:r>
            <a:r>
              <a:rPr lang="en-US" b="true" sz="2909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</a:rPr>
              <a:t>7</a:t>
            </a:r>
            <a:r>
              <a:rPr lang="ar-EG" b="true" sz="2909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%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9789330" y="1924030"/>
            <a:ext cx="8498670" cy="7510275"/>
          </a:xfrm>
          <a:custGeom>
            <a:avLst/>
            <a:gdLst/>
            <a:ahLst/>
            <a:cxnLst/>
            <a:rect r="r" b="b" t="t" l="l"/>
            <a:pathLst>
              <a:path h="7510275" w="8498670">
                <a:moveTo>
                  <a:pt x="0" y="0"/>
                </a:moveTo>
                <a:lnTo>
                  <a:pt x="8498670" y="0"/>
                </a:lnTo>
                <a:lnTo>
                  <a:pt x="8498670" y="7510275"/>
                </a:lnTo>
                <a:lnTo>
                  <a:pt x="0" y="75102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142574" y="3640352"/>
            <a:ext cx="667206" cy="655919"/>
          </a:xfrm>
          <a:custGeom>
            <a:avLst/>
            <a:gdLst/>
            <a:ahLst/>
            <a:cxnLst/>
            <a:rect r="r" b="b" t="t" l="l"/>
            <a:pathLst>
              <a:path h="655919" w="667206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295312">
            <a:off x="13797216" y="4320027"/>
            <a:ext cx="1285875" cy="19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1579"/>
              </a:lnSpc>
            </a:pPr>
            <a:r>
              <a:rPr lang="ar-EG" b="true" sz="1315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المتفومات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5673866" y="3640352"/>
            <a:ext cx="656268" cy="655919"/>
          </a:xfrm>
          <a:custGeom>
            <a:avLst/>
            <a:gdLst/>
            <a:ahLst/>
            <a:cxnLst/>
            <a:rect r="r" b="b" t="t" l="l"/>
            <a:pathLst>
              <a:path h="655919" w="656268">
                <a:moveTo>
                  <a:pt x="0" y="0"/>
                </a:moveTo>
                <a:lnTo>
                  <a:pt x="656268" y="0"/>
                </a:lnTo>
                <a:lnTo>
                  <a:pt x="65626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7194220" y="3640352"/>
            <a:ext cx="667206" cy="863627"/>
          </a:xfrm>
          <a:custGeom>
            <a:avLst/>
            <a:gdLst/>
            <a:ahLst/>
            <a:cxnLst/>
            <a:rect r="r" b="b" t="t" l="l"/>
            <a:pathLst>
              <a:path h="863627" w="667206">
                <a:moveTo>
                  <a:pt x="0" y="0"/>
                </a:moveTo>
                <a:lnTo>
                  <a:pt x="667206" y="0"/>
                </a:lnTo>
                <a:lnTo>
                  <a:pt x="66720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580086" y="3848060"/>
            <a:ext cx="2843828" cy="448211"/>
          </a:xfrm>
          <a:custGeom>
            <a:avLst/>
            <a:gdLst/>
            <a:ahLst/>
            <a:cxnLst/>
            <a:rect r="r" b="b" t="t" l="l"/>
            <a:pathLst>
              <a:path h="448211" w="2843828">
                <a:moveTo>
                  <a:pt x="0" y="0"/>
                </a:moveTo>
                <a:lnTo>
                  <a:pt x="2843828" y="0"/>
                </a:lnTo>
                <a:lnTo>
                  <a:pt x="2843828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923818" y="4711687"/>
            <a:ext cx="3937608" cy="863627"/>
          </a:xfrm>
          <a:custGeom>
            <a:avLst/>
            <a:gdLst/>
            <a:ahLst/>
            <a:cxnLst/>
            <a:rect r="r" b="b" t="t" l="l"/>
            <a:pathLst>
              <a:path h="863627" w="3937608">
                <a:moveTo>
                  <a:pt x="0" y="0"/>
                </a:moveTo>
                <a:lnTo>
                  <a:pt x="3937608" y="0"/>
                </a:lnTo>
                <a:lnTo>
                  <a:pt x="3937608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3716000" y="5138034"/>
            <a:ext cx="3926670" cy="1082267"/>
          </a:xfrm>
          <a:custGeom>
            <a:avLst/>
            <a:gdLst/>
            <a:ahLst/>
            <a:cxnLst/>
            <a:rect r="r" b="b" t="t" l="l"/>
            <a:pathLst>
              <a:path h="1082267" w="3926670">
                <a:moveTo>
                  <a:pt x="0" y="0"/>
                </a:moveTo>
                <a:lnTo>
                  <a:pt x="3926670" y="0"/>
                </a:lnTo>
                <a:lnTo>
                  <a:pt x="392667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716000" y="5783021"/>
            <a:ext cx="3926670" cy="1082267"/>
          </a:xfrm>
          <a:custGeom>
            <a:avLst/>
            <a:gdLst/>
            <a:ahLst/>
            <a:cxnLst/>
            <a:rect r="r" b="b" t="t" l="l"/>
            <a:pathLst>
              <a:path h="1082267" w="3926670">
                <a:moveTo>
                  <a:pt x="0" y="0"/>
                </a:moveTo>
                <a:lnTo>
                  <a:pt x="3926670" y="0"/>
                </a:lnTo>
                <a:lnTo>
                  <a:pt x="392667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580086" y="8352038"/>
            <a:ext cx="3707914" cy="1934962"/>
          </a:xfrm>
          <a:custGeom>
            <a:avLst/>
            <a:gdLst/>
            <a:ahLst/>
            <a:cxnLst/>
            <a:rect r="r" b="b" t="t" l="l"/>
            <a:pathLst>
              <a:path h="1934962" w="3707914">
                <a:moveTo>
                  <a:pt x="0" y="0"/>
                </a:moveTo>
                <a:lnTo>
                  <a:pt x="3707914" y="0"/>
                </a:lnTo>
                <a:lnTo>
                  <a:pt x="3707914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71562" y="8991573"/>
            <a:ext cx="8036719" cy="321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2626"/>
              </a:lnSpc>
            </a:pPr>
            <a:r>
              <a:rPr lang="ar-EG" b="true" sz="2188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المصدر: بيانات تجربة التسجيل خلال </a:t>
            </a:r>
            <a:r>
              <a:rPr lang="en-US" b="true" sz="2188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</a:rPr>
              <a:t>7</a:t>
            </a:r>
            <a:r>
              <a:rPr lang="ar-EG" b="true" sz="2188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 آيام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66242" y="5455627"/>
            <a:ext cx="3053953" cy="374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090"/>
              </a:lnSpc>
            </a:pPr>
            <a:r>
              <a:rPr lang="ar-EG" b="true" sz="2575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قبل التجربة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027539" y="5455627"/>
            <a:ext cx="3455789" cy="374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090"/>
              </a:lnSpc>
            </a:pPr>
            <a:r>
              <a:rPr lang="ar-EG" b="true" sz="2575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بعد التجربة</a:t>
            </a:r>
          </a:p>
        </p:txBody>
      </p:sp>
      <p:sp>
        <p:nvSpPr>
          <p:cNvPr name="TextBox 27" id="27"/>
          <p:cNvSpPr txBox="true"/>
          <p:nvPr/>
        </p:nvSpPr>
        <p:spPr>
          <a:xfrm rot="174023">
            <a:off x="14680550" y="2717309"/>
            <a:ext cx="2839641" cy="420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312"/>
              </a:lnSpc>
            </a:pPr>
            <a:r>
              <a:rPr lang="ar-EG" b="true" sz="2759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التسجيل</a:t>
            </a:r>
          </a:p>
        </p:txBody>
      </p:sp>
      <p:sp>
        <p:nvSpPr>
          <p:cNvPr name="TextBox 28" id="28"/>
          <p:cNvSpPr txBox="true"/>
          <p:nvPr/>
        </p:nvSpPr>
        <p:spPr>
          <a:xfrm rot="295312">
            <a:off x="16824381" y="4545939"/>
            <a:ext cx="1285875" cy="19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1579"/>
              </a:lnSpc>
            </a:pPr>
            <a:r>
              <a:rPr lang="ar-EG" b="true" sz="1315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الإكمال</a:t>
            </a:r>
          </a:p>
        </p:txBody>
      </p:sp>
      <p:sp>
        <p:nvSpPr>
          <p:cNvPr name="TextBox 29" id="29"/>
          <p:cNvSpPr txBox="true"/>
          <p:nvPr/>
        </p:nvSpPr>
        <p:spPr>
          <a:xfrm rot="295312">
            <a:off x="14895568" y="6142389"/>
            <a:ext cx="1285875" cy="19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1579"/>
              </a:lnSpc>
            </a:pPr>
            <a:r>
              <a:rPr lang="ar-EG" b="true" sz="1315">
                <a:solidFill>
                  <a:srgbClr val="F6F4F1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إكمال</a:t>
            </a:r>
          </a:p>
        </p:txBody>
      </p:sp>
      <p:sp>
        <p:nvSpPr>
          <p:cNvPr name="TextBox 30" id="30"/>
          <p:cNvSpPr txBox="true"/>
          <p:nvPr/>
        </p:nvSpPr>
        <p:spPr>
          <a:xfrm rot="295312">
            <a:off x="15324193" y="4425453"/>
            <a:ext cx="1178719" cy="19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1581"/>
              </a:lnSpc>
            </a:pPr>
            <a:r>
              <a:rPr lang="ar-EG" b="true" sz="1317">
                <a:solidFill>
                  <a:srgbClr val="142140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التدفق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84039" y="903453"/>
            <a:ext cx="8117086" cy="1114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8992"/>
              </a:lnSpc>
            </a:pPr>
            <a:r>
              <a:rPr lang="ar-EG" b="true" sz="7492">
                <a:solidFill>
                  <a:srgbClr val="072447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زمن إكمال التسجيل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4039" y="2353658"/>
            <a:ext cx="8117086" cy="464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723"/>
              </a:lnSpc>
            </a:pPr>
            <a:r>
              <a:rPr lang="ar-EG" b="true" sz="3102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انخفاض في متوسط زمن إكمال التسجيل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24252" y="3677578"/>
            <a:ext cx="2878266" cy="157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12481"/>
              </a:lnSpc>
            </a:pPr>
            <a:r>
              <a:rPr lang="en-US" b="true" sz="10399">
                <a:solidFill>
                  <a:srgbClr val="072447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4:20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85875" y="5109792"/>
            <a:ext cx="2732484" cy="464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723"/>
              </a:lnSpc>
            </a:pPr>
            <a:r>
              <a:rPr lang="ar-EG" b="true" sz="3102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دقائق:ثانية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85875" y="5862268"/>
            <a:ext cx="2732484" cy="374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2985"/>
              </a:lnSpc>
            </a:pPr>
            <a:r>
              <a:rPr lang="ar-EG" b="true" sz="2487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قبل التجربة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4572000" y="4066699"/>
            <a:ext cx="1312536" cy="655919"/>
          </a:xfrm>
          <a:custGeom>
            <a:avLst/>
            <a:gdLst/>
            <a:ahLst/>
            <a:cxnLst/>
            <a:rect r="r" b="b" t="t" l="l"/>
            <a:pathLst>
              <a:path h="655919" w="1312536">
                <a:moveTo>
                  <a:pt x="0" y="0"/>
                </a:moveTo>
                <a:lnTo>
                  <a:pt x="1312536" y="0"/>
                </a:lnTo>
                <a:lnTo>
                  <a:pt x="131253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601698" y="3677578"/>
            <a:ext cx="2878266" cy="1570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12481"/>
              </a:lnSpc>
            </a:pPr>
            <a:r>
              <a:rPr lang="en-US" b="true" sz="10399">
                <a:solidFill>
                  <a:srgbClr val="F75C09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3:35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63320" y="5109792"/>
            <a:ext cx="2866430" cy="464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723"/>
              </a:lnSpc>
            </a:pPr>
            <a:r>
              <a:rPr lang="ar-EG" b="true" sz="3102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دقائق:ثانية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64086" y="6635716"/>
            <a:ext cx="8936182" cy="1945894"/>
          </a:xfrm>
          <a:custGeom>
            <a:avLst/>
            <a:gdLst/>
            <a:ahLst/>
            <a:cxnLst/>
            <a:rect r="r" b="b" t="t" l="l"/>
            <a:pathLst>
              <a:path h="1945894" w="8936182">
                <a:moveTo>
                  <a:pt x="0" y="0"/>
                </a:moveTo>
                <a:lnTo>
                  <a:pt x="8936182" y="0"/>
                </a:lnTo>
                <a:lnTo>
                  <a:pt x="8936182" y="1945894"/>
                </a:lnTo>
                <a:lnTo>
                  <a:pt x="0" y="19458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85875" y="7032234"/>
            <a:ext cx="8117086" cy="420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312"/>
              </a:lnSpc>
            </a:pPr>
            <a:r>
              <a:rPr lang="ar-EG" b="true" sz="2759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تجربة التسجيل قلّصت متوسط زمن الإكمال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85875" y="7679850"/>
            <a:ext cx="8117086" cy="420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312"/>
              </a:lnSpc>
            </a:pPr>
            <a:r>
              <a:rPr lang="ar-EG" b="true" sz="2759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من </a:t>
            </a:r>
            <a:r>
              <a:rPr lang="en-US" b="true" sz="2759">
                <a:solidFill>
                  <a:srgbClr val="F75C09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4</a:t>
            </a:r>
            <a:r>
              <a:rPr lang="ar-EG" b="true" sz="2759">
                <a:solidFill>
                  <a:srgbClr val="F75C09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 دقائق و</a:t>
            </a:r>
            <a:r>
              <a:rPr lang="en-US" b="true" sz="2759">
                <a:solidFill>
                  <a:srgbClr val="F75C09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20</a:t>
            </a:r>
            <a:r>
              <a:rPr lang="ar-EG" b="true" sz="2759">
                <a:solidFill>
                  <a:srgbClr val="F75C09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 ثانية</a:t>
            </a:r>
            <a:r>
              <a:rPr lang="ar-EG" b="true" sz="2759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 إلى </a:t>
            </a:r>
            <a:r>
              <a:rPr lang="en-US" b="true" sz="2759">
                <a:solidFill>
                  <a:srgbClr val="F75C09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3</a:t>
            </a:r>
            <a:r>
              <a:rPr lang="ar-EG" b="true" sz="2759">
                <a:solidFill>
                  <a:srgbClr val="F75C09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 دقائق و</a:t>
            </a:r>
            <a:r>
              <a:rPr lang="en-US" b="true" sz="2759">
                <a:solidFill>
                  <a:srgbClr val="F75C09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35</a:t>
            </a:r>
            <a:r>
              <a:rPr lang="ar-EG" b="true" sz="2759">
                <a:solidFill>
                  <a:srgbClr val="F75C09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 ثانية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44773" y="8984042"/>
            <a:ext cx="8117086" cy="321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2626"/>
              </a:lnSpc>
            </a:pPr>
            <a:r>
              <a:rPr lang="ar-EG" b="true" sz="2188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المصدر: بيانات تجربة التسجيل خلال </a:t>
            </a:r>
            <a:r>
              <a:rPr lang="en-US" b="true" sz="2188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7</a:t>
            </a:r>
            <a:r>
              <a:rPr lang="ar-EG" b="true" sz="2188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 آيام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563320" y="5862268"/>
            <a:ext cx="2866430" cy="374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2985"/>
              </a:lnSpc>
            </a:pPr>
            <a:r>
              <a:rPr lang="ar-EG" b="true" sz="2487">
                <a:solidFill>
                  <a:srgbClr val="142A5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بعد التجربة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1331560" cy="10287000"/>
          </a:xfrm>
          <a:custGeom>
            <a:avLst/>
            <a:gdLst/>
            <a:ahLst/>
            <a:cxnLst/>
            <a:rect r="r" b="b" t="t" l="l"/>
            <a:pathLst>
              <a:path h="10287000" w="11331560">
                <a:moveTo>
                  <a:pt x="0" y="0"/>
                </a:moveTo>
                <a:lnTo>
                  <a:pt x="11331560" y="0"/>
                </a:lnTo>
                <a:lnTo>
                  <a:pt x="113315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01866" y="0"/>
            <a:ext cx="7186134" cy="10287000"/>
          </a:xfrm>
          <a:custGeom>
            <a:avLst/>
            <a:gdLst/>
            <a:ahLst/>
            <a:cxnLst/>
            <a:rect r="r" b="b" t="t" l="l"/>
            <a:pathLst>
              <a:path h="10287000" w="7186134">
                <a:moveTo>
                  <a:pt x="0" y="0"/>
                </a:moveTo>
                <a:lnTo>
                  <a:pt x="7186134" y="0"/>
                </a:lnTo>
                <a:lnTo>
                  <a:pt x="7186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1195" y="591566"/>
            <a:ext cx="8572500" cy="215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8716"/>
              </a:lnSpc>
            </a:pPr>
            <a:r>
              <a:rPr lang="ar-EG" b="true" sz="6706">
                <a:solidFill>
                  <a:srgbClr val="082149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  <a:rtl val="true"/>
              </a:rPr>
              <a:t>تذاكر الدعم المرتبطة بخطوة التحقق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78948" y="3277582"/>
            <a:ext cx="1625048" cy="1687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13864"/>
              </a:lnSpc>
            </a:pPr>
            <a:r>
              <a:rPr lang="en-US" b="true" sz="9900">
                <a:solidFill>
                  <a:srgbClr val="082149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rPr>
              <a:t>18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66242" y="5548375"/>
            <a:ext cx="2732484" cy="41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483"/>
              </a:lnSpc>
            </a:pPr>
            <a:r>
              <a:rPr lang="ar-EG" b="true" sz="2487">
                <a:solidFill>
                  <a:srgbClr val="082149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قبل التجربة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4572000" y="4066699"/>
            <a:ext cx="1312536" cy="437279"/>
          </a:xfrm>
          <a:custGeom>
            <a:avLst/>
            <a:gdLst/>
            <a:ahLst/>
            <a:cxnLst/>
            <a:rect r="r" b="b" t="t" l="l"/>
            <a:pathLst>
              <a:path h="437279" w="1312536">
                <a:moveTo>
                  <a:pt x="0" y="0"/>
                </a:moveTo>
                <a:lnTo>
                  <a:pt x="1312536" y="0"/>
                </a:lnTo>
                <a:lnTo>
                  <a:pt x="1312536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697266" y="5548375"/>
            <a:ext cx="2732484" cy="41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3483"/>
              </a:lnSpc>
            </a:pPr>
            <a:r>
              <a:rPr lang="ar-EG" b="true" sz="2487">
                <a:solidFill>
                  <a:srgbClr val="082149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بعد التجربة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64086" y="6209369"/>
            <a:ext cx="8717426" cy="1727254"/>
          </a:xfrm>
          <a:custGeom>
            <a:avLst/>
            <a:gdLst/>
            <a:ahLst/>
            <a:cxnLst/>
            <a:rect r="r" b="b" t="t" l="l"/>
            <a:pathLst>
              <a:path h="1727254" w="8717426">
                <a:moveTo>
                  <a:pt x="0" y="0"/>
                </a:moveTo>
                <a:lnTo>
                  <a:pt x="8717426" y="0"/>
                </a:lnTo>
                <a:lnTo>
                  <a:pt x="8717426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64086" y="7925691"/>
            <a:ext cx="8717426" cy="1082267"/>
          </a:xfrm>
          <a:custGeom>
            <a:avLst/>
            <a:gdLst/>
            <a:ahLst/>
            <a:cxnLst/>
            <a:rect r="r" b="b" t="t" l="l"/>
            <a:pathLst>
              <a:path h="1082267" w="8717426">
                <a:moveTo>
                  <a:pt x="0" y="0"/>
                </a:moveTo>
                <a:lnTo>
                  <a:pt x="8717426" y="0"/>
                </a:lnTo>
                <a:lnTo>
                  <a:pt x="8717426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366242" y="8249083"/>
            <a:ext cx="7527727" cy="46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3864"/>
              </a:lnSpc>
            </a:pPr>
            <a:r>
              <a:rPr lang="ar-EG" b="true" sz="2759">
                <a:solidFill>
                  <a:srgbClr val="082149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جميع التذاكر مرتبطة </a:t>
            </a:r>
            <a:r>
              <a:rPr lang="ar-EG" b="true" sz="2759">
                <a:solidFill>
                  <a:srgbClr val="F9640F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بخطوة التحقق</a:t>
            </a:r>
            <a:r>
              <a:rPr lang="ar-EG" b="true" sz="2759">
                <a:solidFill>
                  <a:srgbClr val="082149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 فقط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66242" y="6479868"/>
            <a:ext cx="7527727" cy="1115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626"/>
              </a:lnSpc>
            </a:pPr>
            <a:r>
              <a:rPr lang="ar-EG" b="true" sz="3304">
                <a:solidFill>
                  <a:srgbClr val="F9640F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ارتفاع</a:t>
            </a:r>
            <a:r>
              <a:rPr lang="ar-EG" b="true" sz="3304">
                <a:solidFill>
                  <a:srgbClr val="082149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 تذاكر الدعم</a:t>
            </a:r>
          </a:p>
          <a:p>
            <a:pPr algn="ctr" rtl="true">
              <a:lnSpc>
                <a:spcPts val="4626"/>
              </a:lnSpc>
            </a:pPr>
            <a:r>
              <a:rPr lang="ar-EG" b="true" sz="3304">
                <a:solidFill>
                  <a:srgbClr val="082149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خلال فترة التجربة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1195" y="9321246"/>
            <a:ext cx="8572500" cy="397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3343"/>
              </a:lnSpc>
            </a:pPr>
            <a:r>
              <a:rPr lang="ar-EG" b="true" sz="2387">
                <a:solidFill>
                  <a:srgbClr val="082149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المصدر: بيانات تجربة التسجيل خلال </a:t>
            </a:r>
            <a:r>
              <a:rPr lang="en-US" b="true" sz="2387">
                <a:solidFill>
                  <a:srgbClr val="082149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</a:rPr>
              <a:t>7</a:t>
            </a:r>
            <a:r>
              <a:rPr lang="ar-EG" b="true" sz="2387">
                <a:solidFill>
                  <a:srgbClr val="082149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 أيام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766303" y="3277582"/>
            <a:ext cx="1625048" cy="1687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13864"/>
              </a:lnSpc>
            </a:pPr>
            <a:r>
              <a:rPr lang="en-US" b="true" sz="9900">
                <a:solidFill>
                  <a:srgbClr val="F9640F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rPr>
              <a:t>31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697266" y="4860352"/>
            <a:ext cx="2732484" cy="544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4627"/>
              </a:lnSpc>
            </a:pPr>
            <a:r>
              <a:rPr lang="ar-EG" b="true" sz="3304">
                <a:solidFill>
                  <a:srgbClr val="082149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  <a:rtl val="true"/>
              </a:rPr>
              <a:t>تذكرة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66242" y="4860352"/>
            <a:ext cx="2732484" cy="544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4627"/>
              </a:lnSpc>
            </a:pPr>
            <a:r>
              <a:rPr lang="ar-EG" b="true" sz="3304">
                <a:solidFill>
                  <a:srgbClr val="082149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  <a:rtl val="true"/>
              </a:rPr>
              <a:t>تذكرة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2851914" cy="10287000"/>
          </a:xfrm>
          <a:custGeom>
            <a:avLst/>
            <a:gdLst/>
            <a:ahLst/>
            <a:cxnLst/>
            <a:rect r="r" b="b" t="t" l="l"/>
            <a:pathLst>
              <a:path h="10287000" w="12851914">
                <a:moveTo>
                  <a:pt x="0" y="0"/>
                </a:moveTo>
                <a:lnTo>
                  <a:pt x="12851914" y="0"/>
                </a:lnTo>
                <a:lnTo>
                  <a:pt x="128519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84708" y="852695"/>
            <a:ext cx="3500096" cy="8581610"/>
          </a:xfrm>
          <a:custGeom>
            <a:avLst/>
            <a:gdLst/>
            <a:ahLst/>
            <a:cxnLst/>
            <a:rect r="r" b="b" t="t" l="l"/>
            <a:pathLst>
              <a:path h="8581610" w="3500096">
                <a:moveTo>
                  <a:pt x="0" y="0"/>
                </a:moveTo>
                <a:lnTo>
                  <a:pt x="3500096" y="0"/>
                </a:lnTo>
                <a:lnTo>
                  <a:pt x="3500096" y="8581610"/>
                </a:lnTo>
                <a:lnTo>
                  <a:pt x="0" y="85816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26574" y="2350377"/>
            <a:ext cx="448450" cy="6865288"/>
          </a:xfrm>
          <a:custGeom>
            <a:avLst/>
            <a:gdLst/>
            <a:ahLst/>
            <a:cxnLst/>
            <a:rect r="r" b="b" t="t" l="l"/>
            <a:pathLst>
              <a:path h="6865288" w="448450">
                <a:moveTo>
                  <a:pt x="0" y="0"/>
                </a:moveTo>
                <a:lnTo>
                  <a:pt x="448450" y="0"/>
                </a:lnTo>
                <a:lnTo>
                  <a:pt x="448450" y="6865288"/>
                </a:lnTo>
                <a:lnTo>
                  <a:pt x="0" y="68652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98352" y="864597"/>
            <a:ext cx="7715250" cy="1103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8380"/>
              </a:lnSpc>
            </a:pPr>
            <a:r>
              <a:rPr lang="ar-EG" b="true" sz="8380">
                <a:solidFill>
                  <a:srgbClr val="0B2244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rtl val="true"/>
              </a:rPr>
              <a:t>حدود الاستنتاج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19820" y="2921405"/>
            <a:ext cx="7715250" cy="1280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5306"/>
              </a:lnSpc>
            </a:pPr>
            <a:r>
              <a:rPr lang="ar-EG" sz="3032">
                <a:solidFill>
                  <a:srgbClr val="0B2244"/>
                </a:solidFill>
                <a:latin typeface=" Avenir Next Arabic"/>
                <a:ea typeface=" Avenir Next Arabic"/>
                <a:cs typeface=" Avenir Next Arabic"/>
                <a:sym typeface=" Avenir Next Arabic"/>
                <a:rtl val="true"/>
              </a:rPr>
              <a:t>اختلاف توزيع الزيارات بين الجوال والكمبيوتر مقارنة بالأسبوع السابق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19820" y="5121584"/>
            <a:ext cx="7715250" cy="539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4437"/>
              </a:lnSpc>
            </a:pPr>
            <a:r>
              <a:rPr lang="ar-EG" sz="3168">
                <a:solidFill>
                  <a:srgbClr val="0B2244"/>
                </a:solidFill>
                <a:latin typeface=" Avenir Next Arabic"/>
                <a:ea typeface=" Avenir Next Arabic"/>
                <a:cs typeface=" Avenir Next Arabic"/>
                <a:sym typeface=" Avenir Next Arabic"/>
                <a:rtl val="true"/>
              </a:rPr>
              <a:t>عدم قياس معدلات الاحتفاظ بعد </a:t>
            </a:r>
            <a:r>
              <a:rPr lang="en-US" sz="3168">
                <a:solidFill>
                  <a:srgbClr val="0B2244"/>
                </a:solidFill>
                <a:latin typeface=" Avenir Next Arabic"/>
                <a:ea typeface=" Avenir Next Arabic"/>
                <a:cs typeface=" Avenir Next Arabic"/>
                <a:sym typeface=" Avenir Next Arabic"/>
              </a:rPr>
              <a:t>30</a:t>
            </a:r>
            <a:r>
              <a:rPr lang="ar-EG" sz="3168">
                <a:solidFill>
                  <a:srgbClr val="0B2244"/>
                </a:solidFill>
                <a:latin typeface=" Avenir Next Arabic"/>
                <a:ea typeface=" Avenir Next Arabic"/>
                <a:cs typeface=" Avenir Next Arabic"/>
                <a:sym typeface=" Avenir Next Arabic"/>
                <a:rtl val="true"/>
              </a:rPr>
              <a:t> يومًا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19820" y="6537303"/>
            <a:ext cx="7715250" cy="539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4437"/>
              </a:lnSpc>
            </a:pPr>
            <a:r>
              <a:rPr lang="ar-EG" sz="3168">
                <a:solidFill>
                  <a:srgbClr val="0B2244"/>
                </a:solidFill>
                <a:latin typeface=" Avenir Next Arabic"/>
                <a:ea typeface=" Avenir Next Arabic"/>
                <a:cs typeface=" Avenir Next Arabic"/>
                <a:sym typeface=" Avenir Next Arabic"/>
                <a:rtl val="true"/>
              </a:rPr>
              <a:t>نقص في بيانات العملاء الجدد مقابل العائدين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19820" y="8221675"/>
            <a:ext cx="7715250" cy="41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3483"/>
              </a:lnSpc>
            </a:pPr>
            <a:r>
              <a:rPr lang="ar-EG" sz="2487">
                <a:solidFill>
                  <a:srgbClr val="0B2244"/>
                </a:solidFill>
                <a:latin typeface=" Avenir Next Arabic"/>
                <a:ea typeface=" Avenir Next Arabic"/>
                <a:cs typeface=" Avenir Next Arabic"/>
                <a:sym typeface=" Avenir Next Arabic"/>
                <a:rtl val="true"/>
              </a:rPr>
              <a:t>المصدر: ملاحظات من تجربة التسجيل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45598" y="0"/>
            <a:ext cx="7842402" cy="10287000"/>
          </a:xfrm>
          <a:custGeom>
            <a:avLst/>
            <a:gdLst/>
            <a:ahLst/>
            <a:cxnLst/>
            <a:rect r="r" b="b" t="t" l="l"/>
            <a:pathLst>
              <a:path h="10287000" w="7842402">
                <a:moveTo>
                  <a:pt x="0" y="0"/>
                </a:moveTo>
                <a:lnTo>
                  <a:pt x="7842402" y="0"/>
                </a:lnTo>
                <a:lnTo>
                  <a:pt x="784240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0828" y="846399"/>
            <a:ext cx="10313789" cy="118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8938"/>
              </a:lnSpc>
            </a:pPr>
            <a:r>
              <a:rPr lang="ar-EG" b="true" sz="8938">
                <a:solidFill>
                  <a:srgbClr val="082649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  <a:rtl val="true"/>
              </a:rPr>
              <a:t>خطوات المتابعة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0828" y="2180423"/>
            <a:ext cx="10313789" cy="544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rtl="true">
              <a:lnSpc>
                <a:spcPts val="4340"/>
              </a:lnSpc>
            </a:pPr>
            <a:r>
              <a:rPr lang="ar-EG" b="true" sz="3616">
                <a:solidFill>
                  <a:srgbClr val="1E365C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  <a:rtl val="true"/>
              </a:rPr>
              <a:t>توصيات بناءً على نتائج تجربة التسجيل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45330" y="3214004"/>
            <a:ext cx="448450" cy="1082267"/>
          </a:xfrm>
          <a:custGeom>
            <a:avLst/>
            <a:gdLst/>
            <a:ahLst/>
            <a:cxnLst/>
            <a:rect r="r" b="b" t="t" l="l"/>
            <a:pathLst>
              <a:path h="1082267" w="448450">
                <a:moveTo>
                  <a:pt x="0" y="0"/>
                </a:moveTo>
                <a:lnTo>
                  <a:pt x="448450" y="0"/>
                </a:lnTo>
                <a:lnTo>
                  <a:pt x="44845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64086" y="3214004"/>
            <a:ext cx="10467474" cy="1082267"/>
          </a:xfrm>
          <a:custGeom>
            <a:avLst/>
            <a:gdLst/>
            <a:ahLst/>
            <a:cxnLst/>
            <a:rect r="r" b="b" t="t" l="l"/>
            <a:pathLst>
              <a:path h="1082267" w="10467474">
                <a:moveTo>
                  <a:pt x="0" y="0"/>
                </a:moveTo>
                <a:lnTo>
                  <a:pt x="10467474" y="0"/>
                </a:lnTo>
                <a:lnTo>
                  <a:pt x="1046747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0828" y="3541506"/>
            <a:ext cx="9295805" cy="392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3148"/>
              </a:lnSpc>
            </a:pPr>
            <a:r>
              <a:rPr lang="ar-EG" sz="2623" b="true">
                <a:solidFill>
                  <a:srgbClr val="1E365C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مراقبة تذاكر الدعم المرتبطة بالتحقق وتحليل أسباب الارتفاع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5330" y="4285339"/>
            <a:ext cx="448450" cy="1082267"/>
          </a:xfrm>
          <a:custGeom>
            <a:avLst/>
            <a:gdLst/>
            <a:ahLst/>
            <a:cxnLst/>
            <a:rect r="r" b="b" t="t" l="l"/>
            <a:pathLst>
              <a:path h="1082267" w="448450">
                <a:moveTo>
                  <a:pt x="0" y="0"/>
                </a:moveTo>
                <a:lnTo>
                  <a:pt x="448450" y="0"/>
                </a:lnTo>
                <a:lnTo>
                  <a:pt x="44845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64086" y="4285339"/>
            <a:ext cx="10467474" cy="1082267"/>
          </a:xfrm>
          <a:custGeom>
            <a:avLst/>
            <a:gdLst/>
            <a:ahLst/>
            <a:cxnLst/>
            <a:rect r="r" b="b" t="t" l="l"/>
            <a:pathLst>
              <a:path h="1082267" w="10467474">
                <a:moveTo>
                  <a:pt x="0" y="0"/>
                </a:moveTo>
                <a:lnTo>
                  <a:pt x="10467474" y="0"/>
                </a:lnTo>
                <a:lnTo>
                  <a:pt x="1046747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10828" y="4565643"/>
            <a:ext cx="9295805" cy="392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3148"/>
              </a:lnSpc>
            </a:pPr>
            <a:r>
              <a:rPr lang="ar-EG" sz="2623" b="true">
                <a:solidFill>
                  <a:srgbClr val="1E365C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تحسين قياس معدلات الاحتفاظ بعد </a:t>
            </a:r>
            <a:r>
              <a:rPr lang="en-US" sz="2623" b="true">
                <a:solidFill>
                  <a:srgbClr val="1E365C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</a:rPr>
              <a:t>30</a:t>
            </a:r>
            <a:r>
              <a:rPr lang="ar-EG" sz="2623" b="true">
                <a:solidFill>
                  <a:srgbClr val="1E365C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 يوماً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45330" y="5138034"/>
            <a:ext cx="448450" cy="1082267"/>
          </a:xfrm>
          <a:custGeom>
            <a:avLst/>
            <a:gdLst/>
            <a:ahLst/>
            <a:cxnLst/>
            <a:rect r="r" b="b" t="t" l="l"/>
            <a:pathLst>
              <a:path h="1082267" w="448450">
                <a:moveTo>
                  <a:pt x="0" y="0"/>
                </a:moveTo>
                <a:lnTo>
                  <a:pt x="448450" y="0"/>
                </a:lnTo>
                <a:lnTo>
                  <a:pt x="44845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64086" y="5138034"/>
            <a:ext cx="10467474" cy="1082267"/>
          </a:xfrm>
          <a:custGeom>
            <a:avLst/>
            <a:gdLst/>
            <a:ahLst/>
            <a:cxnLst/>
            <a:rect r="r" b="b" t="t" l="l"/>
            <a:pathLst>
              <a:path h="1082267" w="10467474">
                <a:moveTo>
                  <a:pt x="0" y="0"/>
                </a:moveTo>
                <a:lnTo>
                  <a:pt x="10467474" y="0"/>
                </a:lnTo>
                <a:lnTo>
                  <a:pt x="1046747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10828" y="5574720"/>
            <a:ext cx="9295805" cy="392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3148"/>
              </a:lnSpc>
            </a:pPr>
            <a:r>
              <a:rPr lang="ar-EG" sz="2623" b="true">
                <a:solidFill>
                  <a:srgbClr val="1E365C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جمع بيانات أدق عن العملاء الجدد مقابل العائدين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45330" y="6209369"/>
            <a:ext cx="448450" cy="1082267"/>
          </a:xfrm>
          <a:custGeom>
            <a:avLst/>
            <a:gdLst/>
            <a:ahLst/>
            <a:cxnLst/>
            <a:rect r="r" b="b" t="t" l="l"/>
            <a:pathLst>
              <a:path h="1082267" w="448450">
                <a:moveTo>
                  <a:pt x="0" y="0"/>
                </a:moveTo>
                <a:lnTo>
                  <a:pt x="448450" y="0"/>
                </a:lnTo>
                <a:lnTo>
                  <a:pt x="448450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64086" y="6209369"/>
            <a:ext cx="10467474" cy="1082267"/>
          </a:xfrm>
          <a:custGeom>
            <a:avLst/>
            <a:gdLst/>
            <a:ahLst/>
            <a:cxnLst/>
            <a:rect r="r" b="b" t="t" l="l"/>
            <a:pathLst>
              <a:path h="1082267" w="10467474">
                <a:moveTo>
                  <a:pt x="0" y="0"/>
                </a:moveTo>
                <a:lnTo>
                  <a:pt x="10467474" y="0"/>
                </a:lnTo>
                <a:lnTo>
                  <a:pt x="1046747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45330" y="7499343"/>
            <a:ext cx="10029962" cy="2153601"/>
          </a:xfrm>
          <a:custGeom>
            <a:avLst/>
            <a:gdLst/>
            <a:ahLst/>
            <a:cxnLst/>
            <a:rect r="r" b="b" t="t" l="l"/>
            <a:pathLst>
              <a:path h="2153601" w="10029962">
                <a:moveTo>
                  <a:pt x="0" y="0"/>
                </a:moveTo>
                <a:lnTo>
                  <a:pt x="10029962" y="0"/>
                </a:lnTo>
                <a:lnTo>
                  <a:pt x="10029962" y="2153602"/>
                </a:lnTo>
                <a:lnTo>
                  <a:pt x="0" y="21536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10828" y="8021843"/>
            <a:ext cx="7206258" cy="588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4673"/>
              </a:lnSpc>
            </a:pPr>
            <a:r>
              <a:rPr lang="ar-EG" b="true" sz="3893">
                <a:solidFill>
                  <a:srgbClr val="FF6414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  <a:rtl val="true"/>
              </a:rPr>
              <a:t> هذه خطوات مقترحة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10828" y="8684520"/>
            <a:ext cx="7206258" cy="588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4673"/>
              </a:lnSpc>
            </a:pPr>
            <a:r>
              <a:rPr lang="ar-EG" b="true" sz="3893">
                <a:solidFill>
                  <a:srgbClr val="1E365C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  <a:rtl val="true"/>
              </a:rPr>
              <a:t>وليست قرارات معتمدة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10828" y="6583796"/>
            <a:ext cx="9295805" cy="392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3148"/>
              </a:lnSpc>
            </a:pPr>
            <a:r>
              <a:rPr lang="ar-EG" sz="2623" b="true">
                <a:solidFill>
                  <a:srgbClr val="1E365C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  <a:rtl val="true"/>
              </a:rPr>
              <a:t>مراجعة توزيع الزيارات بين الأجهزة المختلفة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DAHZAbYtRs4</dc:identifier>
  <dcterms:modified xsi:type="dcterms:W3CDTF">2011-08-01T06:04:30Z</dcterms:modified>
  <cp:revision>1</cp:revision>
  <dc:title>نتائج تجربة التسجيل</dc:title>
</cp:coreProperties>
</file>