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1695" cy="6858000"/>
  <p:notesSz cx="6858000" cy="12191695"/>
  <p:embeddedFontLst>
    <p:embeddedFont>
      <p:font typeface="Noto Sans Arabic Light"/>
      <p:regular r:id="rId201314"/>
    </p:embeddedFont>
    <p:embeddedFont>
      <p:font typeface="Noto Sans Arabic SemiBold"/>
      <p:regular r:id="rId20131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مقدمة لعرض نتائج أسبوع الاختبار لتجربة مسار التسجيل الجديد ومناقشة المؤشرات الرئيسية.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التأكيد على أن الفارق هو 7 نقاط مئوية مطلقة مستندة إلى عينة 1,200 زيارة خلال سبعة أيام كاملة.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انخفاض الوقت الإجمالي يعكس تقليل الاحتكاك في واجهة الإدخال واختصار الخطوات المبدئية.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يجب التنويه بأن الأرقام ترصد الواقع المباشر للتذاكر دون القفز إلى استنتاجات مسبقة حول الأسباب التقنية قبل المراجعة.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استعراض الثغرات التحليلية الحالية لتجنب تعميم النتائج على أنها نجاح حاسم قبل استكمال القياسات الضرورية.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التأكيد للحضور على أن هذه التوصيات مطروحة للنقاش وتحديد الأولويات ولا تمثل خطة معتمدة بعد.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jpeg"/><Relationship Id="rId2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2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F7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2">
    <p:bg>
      <p:bgPr>
        <a:solidFill>
          <a:srgbClr val="F7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8978" y="1397000"/>
            <a:ext cx="7365816" cy="3531493"/>
          </a:xfrm>
          <a:prstGeom prst="roundRect">
            <a:avLst>
              <a:gd name="adj" fmla="val 755"/>
            </a:avLst>
          </a:prstGeom>
          <a:solidFill>
            <a:srgbClr val="EAE8EE"/>
          </a:solidFill>
          <a:ln/>
        </p:spPr>
      </p:sp>
      <p:sp>
        <p:nvSpPr>
          <p:cNvPr id="3" name="Shape 1"/>
          <p:cNvSpPr/>
          <p:nvPr/>
        </p:nvSpPr>
        <p:spPr>
          <a:xfrm>
            <a:off x="5397365" y="1600200"/>
            <a:ext cx="2603435" cy="270173"/>
          </a:xfrm>
          <a:prstGeom prst="roundRect">
            <a:avLst>
              <a:gd name="adj" fmla="val 4231"/>
            </a:avLst>
          </a:prstGeom>
          <a:noFill/>
          <a:ln w="6350">
            <a:solidFill>
              <a:srgbClr val="231B4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894438" y="1660212"/>
            <a:ext cx="2999705" cy="1636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96000"/>
              </a:lnSpc>
              <a:buNone/>
            </a:pPr>
            <a:r>
              <a:rPr lang="ar-SA" altLang="en-US" sz="1100" dirty="0">
                <a:solidFill>
                  <a:srgbClr val="231B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تقرير تجربة واجهة المستخدم · أسبوع الاختبار</a:t>
            </a:r>
            <a:endParaRPr lang="ar-SA" sz="1100" dirty="0"/>
          </a:p>
        </p:txBody>
      </p:sp>
      <p:sp>
        <p:nvSpPr>
          <p:cNvPr id="5" name="Text 3"/>
          <p:cNvSpPr/>
          <p:nvPr/>
        </p:nvSpPr>
        <p:spPr>
          <a:xfrm>
            <a:off x="1142971" y="2164060"/>
            <a:ext cx="6857828" cy="1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83000"/>
              </a:lnSpc>
              <a:buNone/>
            </a:pPr>
            <a:r>
              <a:rPr lang="ar-SA" altLang="en-US" sz="7400" dirty="0">
                <a:solidFill>
                  <a:srgbClr val="16142A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نتائج تجربة التسجيل</a:t>
            </a:r>
            <a:endParaRPr lang="ar-SA" sz="7400" dirty="0"/>
          </a:p>
        </p:txBody>
      </p:sp>
      <p:sp>
        <p:nvSpPr>
          <p:cNvPr id="6" name="Text 4"/>
          <p:cNvSpPr/>
          <p:nvPr/>
        </p:nvSpPr>
        <p:spPr>
          <a:xfrm>
            <a:off x="1142971" y="4156373"/>
            <a:ext cx="6857828" cy="568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17000"/>
              </a:lnSpc>
              <a:buNone/>
            </a:pPr>
            <a:r>
              <a:rPr lang="ar-SA" altLang="en-US" sz="1600" dirty="0">
                <a:solidFill>
                  <a:srgbClr val="16142A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ملخص كمي وميداني للأداء، زمن التدفق، تذاكر الدعم، وحدود البيانات المتاحة قبل اتخاذ القرارات.</a:t>
            </a:r>
            <a:endParaRPr lang="ar-SA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57200"/>
            <a:ext cx="11886903" cy="186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17000"/>
              </a:lnSpc>
              <a:buNone/>
            </a:pPr>
            <a:r>
              <a:rPr lang="ar-SA" altLang="en-US" sz="1050" spc="63" kern="100" dirty="0">
                <a:solidFill>
                  <a:srgbClr val="5B4A9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معدل الإكمال</a:t>
            </a:r>
            <a:endParaRPr lang="ar-SA" sz="1050" dirty="0"/>
          </a:p>
        </p:txBody>
      </p:sp>
      <p:sp>
        <p:nvSpPr>
          <p:cNvPr id="3" name="Text 1"/>
          <p:cNvSpPr/>
          <p:nvPr/>
        </p:nvSpPr>
        <p:spPr>
          <a:xfrm>
            <a:off x="457189" y="738446"/>
            <a:ext cx="11277318" cy="446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92000"/>
              </a:lnSpc>
              <a:buNone/>
            </a:pPr>
            <a:r>
              <a:rPr lang="ar-SA" altLang="en-US" sz="3200" dirty="0">
                <a:solidFill>
                  <a:srgbClr val="231B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ارتفع معدل إكمال التسجيل من 41% إلى 48%</a:t>
            </a:r>
            <a:endParaRPr lang="ar-SA" sz="3200" dirty="0"/>
          </a:p>
        </p:txBody>
      </p:sp>
      <p:sp>
        <p:nvSpPr>
          <p:cNvPr id="4" name="Text 2"/>
          <p:cNvSpPr/>
          <p:nvPr/>
        </p:nvSpPr>
        <p:spPr>
          <a:xfrm>
            <a:off x="0" y="1341636"/>
            <a:ext cx="11886903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17000"/>
              </a:lnSpc>
              <a:buNone/>
            </a:pPr>
            <a:r>
              <a:rPr lang="ar-SA" altLang="en-US" sz="1400" dirty="0">
                <a:solidFill>
                  <a:srgbClr val="16142A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شملت التجربة 1,200 زيارة موزعة خلال سبعة أيام، وحقق المسار الجديد نموًا إيجابيًا مباشرًا في نسبة الوصول للخطوة النهائية.</a:t>
            </a:r>
            <a:endParaRPr lang="ar-SA" sz="1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389" y="2560538"/>
            <a:ext cx="6095848" cy="30480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57189" y="1768277"/>
            <a:ext cx="4328111" cy="4632523"/>
          </a:xfrm>
          <a:prstGeom prst="rect">
            <a:avLst/>
          </a:prstGeom>
          <a:solidFill>
            <a:srgbClr val="F8E8B0"/>
          </a:solidFill>
          <a:ln/>
        </p:spPr>
      </p:sp>
      <p:sp>
        <p:nvSpPr>
          <p:cNvPr id="7" name="Text 4"/>
          <p:cNvSpPr/>
          <p:nvPr/>
        </p:nvSpPr>
        <p:spPr>
          <a:xfrm>
            <a:off x="761981" y="3284141"/>
            <a:ext cx="3718527" cy="482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83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0"/>
              </a:rPr>
              <a:t>+7</a:t>
            </a:r>
            <a:endParaRPr lang="en-US" sz="3800" dirty="0"/>
          </a:p>
        </p:txBody>
      </p:sp>
      <p:sp>
        <p:nvSpPr>
          <p:cNvPr id="8" name="Text 5"/>
          <p:cNvSpPr/>
          <p:nvPr/>
        </p:nvSpPr>
        <p:spPr>
          <a:xfrm>
            <a:off x="457189" y="3908028"/>
            <a:ext cx="4328111" cy="186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17000"/>
              </a:lnSpc>
              <a:buNone/>
            </a:pPr>
            <a:r>
              <a:rPr lang="ar-SA" altLang="en-US" sz="1050" spc="63" kern="100" dirty="0">
                <a:solidFill>
                  <a:srgbClr val="231B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نقاط مئوية</a:t>
            </a:r>
            <a:endParaRPr lang="ar-SA" sz="1050" dirty="0"/>
          </a:p>
        </p:txBody>
      </p:sp>
      <p:sp>
        <p:nvSpPr>
          <p:cNvPr id="9" name="Text 6"/>
          <p:cNvSpPr/>
          <p:nvPr/>
        </p:nvSpPr>
        <p:spPr>
          <a:xfrm>
            <a:off x="457189" y="4221659"/>
            <a:ext cx="4328111" cy="1955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17000"/>
              </a:lnSpc>
              <a:buNone/>
            </a:pPr>
            <a:r>
              <a:rPr lang="ar-SA" alt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الفرق المحقق هو 7 نقاط مئوية كاملة، وليس زيادة نسبية قدرها 7%.</a:t>
            </a:r>
            <a:endParaRPr lang="ar-SA" sz="1100" dirty="0"/>
          </a:p>
        </p:txBody>
      </p:sp>
      <p:sp>
        <p:nvSpPr>
          <p:cNvPr id="10" name="Shape 7"/>
          <p:cNvSpPr/>
          <p:nvPr/>
        </p:nvSpPr>
        <p:spPr>
          <a:xfrm>
            <a:off x="762080" y="4566444"/>
            <a:ext cx="3718427" cy="19050"/>
          </a:xfrm>
          <a:prstGeom prst="roundRect">
            <a:avLst>
              <a:gd name="adj" fmla="val 49999"/>
            </a:avLst>
          </a:prstGeom>
          <a:solidFill>
            <a:srgbClr val="000000">
              <a:alpha val="8000"/>
            </a:srgbClr>
          </a:solidFill>
          <a:ln/>
        </p:spPr>
      </p:sp>
      <p:sp>
        <p:nvSpPr>
          <p:cNvPr id="11" name="Text 8"/>
          <p:cNvSpPr/>
          <p:nvPr/>
        </p:nvSpPr>
        <p:spPr>
          <a:xfrm>
            <a:off x="457189" y="4734719"/>
            <a:ext cx="4328111" cy="186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17000"/>
              </a:lnSpc>
              <a:buNone/>
            </a:pPr>
            <a:r>
              <a:rPr lang="ar-SA" altLang="en-US" sz="1050" dirty="0">
                <a:solidFill>
                  <a:srgbClr val="5B4A9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المصدر [S1]</a:t>
            </a:r>
            <a:endParaRPr lang="ar-SA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57200"/>
            <a:ext cx="11886903" cy="186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17000"/>
              </a:lnSpc>
              <a:buNone/>
            </a:pPr>
            <a:r>
              <a:rPr lang="ar-SA" altLang="en-US" sz="1050" spc="63" kern="100" dirty="0">
                <a:solidFill>
                  <a:srgbClr val="5B4A9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سرعة التدفق</a:t>
            </a:r>
            <a:endParaRPr lang="ar-SA" sz="1050" dirty="0"/>
          </a:p>
        </p:txBody>
      </p:sp>
      <p:sp>
        <p:nvSpPr>
          <p:cNvPr id="3" name="Text 1"/>
          <p:cNvSpPr/>
          <p:nvPr/>
        </p:nvSpPr>
        <p:spPr>
          <a:xfrm>
            <a:off x="457189" y="738446"/>
            <a:ext cx="11277318" cy="446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92000"/>
              </a:lnSpc>
              <a:buNone/>
            </a:pPr>
            <a:r>
              <a:rPr lang="ar-SA" altLang="en-US" sz="3200" dirty="0">
                <a:solidFill>
                  <a:srgbClr val="231B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انخفض متوسط زمن الإكمال من 4:20 إلى 3:35 دقائق</a:t>
            </a:r>
            <a:endParaRPr lang="ar-SA" sz="3200" dirty="0"/>
          </a:p>
        </p:txBody>
      </p:sp>
      <p:sp>
        <p:nvSpPr>
          <p:cNvPr id="4" name="Text 2"/>
          <p:cNvSpPr/>
          <p:nvPr/>
        </p:nvSpPr>
        <p:spPr>
          <a:xfrm>
            <a:off x="0" y="1341636"/>
            <a:ext cx="11886903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17000"/>
              </a:lnSpc>
              <a:buNone/>
            </a:pPr>
            <a:r>
              <a:rPr lang="ar-SA" altLang="en-US" sz="1400" dirty="0">
                <a:solidFill>
                  <a:srgbClr val="16142A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أظهر المستخدمون سرعة أعلى في تجاوز الخطوات بمجرد تبسيط حقول الإدخال وإعادة ترتيب المتطلبات الأساسية.</a:t>
            </a:r>
            <a:endParaRPr lang="ar-SA" sz="1400" dirty="0"/>
          </a:p>
        </p:txBody>
      </p:sp>
      <p:sp>
        <p:nvSpPr>
          <p:cNvPr id="5" name="Shape 3"/>
          <p:cNvSpPr/>
          <p:nvPr/>
        </p:nvSpPr>
        <p:spPr>
          <a:xfrm>
            <a:off x="6613955" y="1844477"/>
            <a:ext cx="5120552" cy="2470646"/>
          </a:xfrm>
          <a:prstGeom prst="rect">
            <a:avLst/>
          </a:prstGeom>
          <a:solidFill>
            <a:srgbClr val="EAE8EE"/>
          </a:solidFill>
          <a:ln w="19050">
            <a:solidFill>
              <a:srgbClr val="5B4A9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613955" y="2219127"/>
            <a:ext cx="5082453" cy="186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17000"/>
              </a:lnSpc>
              <a:buNone/>
            </a:pPr>
            <a:r>
              <a:rPr lang="ar-SA" altLang="en-US" sz="1050" spc="63" kern="100" dirty="0">
                <a:solidFill>
                  <a:srgbClr val="16142A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الزمن قبل التجربة</a:t>
            </a:r>
            <a:endParaRPr lang="ar-SA" sz="1050" dirty="0"/>
          </a:p>
        </p:txBody>
      </p:sp>
      <p:sp>
        <p:nvSpPr>
          <p:cNvPr id="7" name="Text 5"/>
          <p:cNvSpPr/>
          <p:nvPr/>
        </p:nvSpPr>
        <p:spPr>
          <a:xfrm>
            <a:off x="6937797" y="2518470"/>
            <a:ext cx="4472868" cy="584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83000"/>
              </a:lnSpc>
              <a:buNone/>
            </a:pPr>
            <a:r>
              <a:rPr lang="en-US" sz="4600" dirty="0">
                <a:solidFill>
                  <a:srgbClr val="16142A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0"/>
              </a:rPr>
              <a:t>4:20</a:t>
            </a:r>
            <a:endParaRPr lang="en-US" sz="4600" dirty="0"/>
          </a:p>
        </p:txBody>
      </p:sp>
      <p:sp>
        <p:nvSpPr>
          <p:cNvPr id="8" name="Text 6"/>
          <p:cNvSpPr/>
          <p:nvPr/>
        </p:nvSpPr>
        <p:spPr>
          <a:xfrm>
            <a:off x="6613955" y="3240782"/>
            <a:ext cx="5082453" cy="1955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17000"/>
              </a:lnSpc>
              <a:buNone/>
            </a:pPr>
            <a:r>
              <a:rPr lang="ar-SA" altLang="en-US" sz="1100" dirty="0">
                <a:solidFill>
                  <a:srgbClr val="16142A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دقائق للمسار التراكمي السابق</a:t>
            </a:r>
            <a:endParaRPr lang="ar-SA" sz="1100" dirty="0"/>
          </a:p>
        </p:txBody>
      </p:sp>
      <p:sp>
        <p:nvSpPr>
          <p:cNvPr id="9" name="Shape 7"/>
          <p:cNvSpPr/>
          <p:nvPr/>
        </p:nvSpPr>
        <p:spPr>
          <a:xfrm>
            <a:off x="6937896" y="3585567"/>
            <a:ext cx="4472769" cy="19050"/>
          </a:xfrm>
          <a:prstGeom prst="roundRect">
            <a:avLst>
              <a:gd name="adj" fmla="val 49999"/>
            </a:avLst>
          </a:prstGeom>
          <a:solidFill>
            <a:srgbClr val="000000">
              <a:alpha val="8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6613955" y="3753842"/>
            <a:ext cx="5082453" cy="186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17000"/>
              </a:lnSpc>
              <a:buNone/>
            </a:pPr>
            <a:r>
              <a:rPr lang="ar-SA" altLang="en-US" sz="1050" dirty="0">
                <a:solidFill>
                  <a:srgbClr val="16142A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النسخة الأساسية السابقة للتجربة</a:t>
            </a:r>
            <a:endParaRPr lang="ar-SA" sz="1050" dirty="0"/>
          </a:p>
        </p:txBody>
      </p:sp>
      <p:sp>
        <p:nvSpPr>
          <p:cNvPr id="11" name="Shape 9"/>
          <p:cNvSpPr/>
          <p:nvPr/>
        </p:nvSpPr>
        <p:spPr>
          <a:xfrm>
            <a:off x="457189" y="1844477"/>
            <a:ext cx="5852073" cy="2470646"/>
          </a:xfrm>
          <a:prstGeom prst="rect">
            <a:avLst/>
          </a:prstGeom>
          <a:solidFill>
            <a:srgbClr val="F4DE8E"/>
          </a:solidFill>
          <a:ln w="19050">
            <a:solidFill>
              <a:srgbClr val="231B4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189" y="2219127"/>
            <a:ext cx="5813974" cy="186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17000"/>
              </a:lnSpc>
              <a:buNone/>
            </a:pPr>
            <a:r>
              <a:rPr lang="ar-SA" altLang="en-US" sz="1050" spc="63" kern="100" dirty="0">
                <a:solidFill>
                  <a:srgbClr val="231B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الزمن بعدها [S1]</a:t>
            </a:r>
            <a:endParaRPr lang="ar-SA" sz="1050" dirty="0"/>
          </a:p>
        </p:txBody>
      </p:sp>
      <p:sp>
        <p:nvSpPr>
          <p:cNvPr id="13" name="Text 11"/>
          <p:cNvSpPr/>
          <p:nvPr/>
        </p:nvSpPr>
        <p:spPr>
          <a:xfrm>
            <a:off x="781030" y="2518470"/>
            <a:ext cx="5204389" cy="584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83000"/>
              </a:lnSpc>
              <a:buNone/>
            </a:pPr>
            <a:r>
              <a:rPr lang="en-US" sz="4600" dirty="0">
                <a:solidFill>
                  <a:srgbClr val="000000"/>
                </a:solidFill>
                <a:latin typeface="Noto Sans Arabic Light" pitchFamily="34" charset="0"/>
                <a:ea typeface="Noto Sans Arabic Light" pitchFamily="34" charset="-122"/>
                <a:cs typeface="Noto Sans Arabic Light" pitchFamily="34" charset="0"/>
              </a:rPr>
              <a:t>3:35</a:t>
            </a:r>
            <a:endParaRPr lang="en-US" sz="4600" dirty="0"/>
          </a:p>
        </p:txBody>
      </p:sp>
      <p:sp>
        <p:nvSpPr>
          <p:cNvPr id="14" name="Text 12"/>
          <p:cNvSpPr/>
          <p:nvPr/>
        </p:nvSpPr>
        <p:spPr>
          <a:xfrm>
            <a:off x="457189" y="3240782"/>
            <a:ext cx="5813974" cy="1955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17000"/>
              </a:lnSpc>
              <a:buNone/>
            </a:pPr>
            <a:r>
              <a:rPr lang="ar-SA" alt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دقائق في مسار الاختبار الجديد</a:t>
            </a:r>
            <a:endParaRPr lang="ar-SA" sz="1100" dirty="0"/>
          </a:p>
        </p:txBody>
      </p:sp>
      <p:sp>
        <p:nvSpPr>
          <p:cNvPr id="15" name="Shape 13"/>
          <p:cNvSpPr/>
          <p:nvPr/>
        </p:nvSpPr>
        <p:spPr>
          <a:xfrm>
            <a:off x="781130" y="3585567"/>
            <a:ext cx="5204290" cy="19050"/>
          </a:xfrm>
          <a:prstGeom prst="roundRect">
            <a:avLst>
              <a:gd name="adj" fmla="val 49999"/>
            </a:avLst>
          </a:prstGeom>
          <a:solidFill>
            <a:srgbClr val="000000">
              <a:alpha val="8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457189" y="3753842"/>
            <a:ext cx="5813974" cy="186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17000"/>
              </a:lnSpc>
              <a:buNone/>
            </a:pPr>
            <a:r>
              <a:rPr lang="ar-SA" altLang="en-US" sz="1050" dirty="0">
                <a:solidFill>
                  <a:srgbClr val="231B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وفر زمني بمقدار 45 ثانية في المتوسط للمستخدم</a:t>
            </a:r>
            <a:endParaRPr lang="ar-SA" sz="1050" dirty="0"/>
          </a:p>
        </p:txBody>
      </p:sp>
      <p:sp>
        <p:nvSpPr>
          <p:cNvPr id="17" name="Text 15"/>
          <p:cNvSpPr/>
          <p:nvPr/>
        </p:nvSpPr>
        <p:spPr>
          <a:xfrm>
            <a:off x="0" y="6214170"/>
            <a:ext cx="11886903" cy="186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17000"/>
              </a:lnSpc>
              <a:buNone/>
            </a:pPr>
            <a:r>
              <a:rPr lang="ar-SA" altLang="en-US" sz="1050" dirty="0">
                <a:solidFill>
                  <a:srgbClr val="5B4A9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المصدر [S1]</a:t>
            </a:r>
            <a:endParaRPr lang="ar-SA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57200"/>
            <a:ext cx="11886903" cy="186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17000"/>
              </a:lnSpc>
              <a:buNone/>
            </a:pPr>
            <a:r>
              <a:rPr lang="ar-SA" altLang="en-US" sz="1050" spc="63" kern="100" dirty="0">
                <a:solidFill>
                  <a:srgbClr val="5B4A9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إشارات الدعم الفني</a:t>
            </a:r>
            <a:endParaRPr lang="ar-SA" sz="1050" dirty="0"/>
          </a:p>
        </p:txBody>
      </p:sp>
      <p:sp>
        <p:nvSpPr>
          <p:cNvPr id="3" name="Text 1"/>
          <p:cNvSpPr/>
          <p:nvPr/>
        </p:nvSpPr>
        <p:spPr>
          <a:xfrm>
            <a:off x="457189" y="738446"/>
            <a:ext cx="11277318" cy="446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92000"/>
              </a:lnSpc>
              <a:buNone/>
            </a:pPr>
            <a:r>
              <a:rPr lang="ar-SA" altLang="en-US" sz="3200" dirty="0">
                <a:solidFill>
                  <a:srgbClr val="231B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ارتفعت تذاكر الدعم المرتبطة بخطوة التحقق من 18 إلى 31</a:t>
            </a:r>
            <a:endParaRPr lang="ar-SA" sz="3200" dirty="0"/>
          </a:p>
        </p:txBody>
      </p:sp>
      <p:sp>
        <p:nvSpPr>
          <p:cNvPr id="4" name="Text 2"/>
          <p:cNvSpPr/>
          <p:nvPr/>
        </p:nvSpPr>
        <p:spPr>
          <a:xfrm>
            <a:off x="0" y="1341636"/>
            <a:ext cx="11886903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17000"/>
              </a:lnSpc>
              <a:buNone/>
            </a:pPr>
            <a:r>
              <a:rPr lang="ar-SA" altLang="en-US" sz="1400" dirty="0">
                <a:solidFill>
                  <a:srgbClr val="16142A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خلال أسبوع الاختبار، ارتبطت التذاكر بخطوة التحقق.</a:t>
            </a:r>
            <a:endParaRPr lang="ar-SA" sz="1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389" y="2560538"/>
            <a:ext cx="6095848" cy="30480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57189" y="1768277"/>
            <a:ext cx="4328111" cy="4632523"/>
          </a:xfrm>
          <a:prstGeom prst="rect">
            <a:avLst/>
          </a:prstGeom>
          <a:solidFill>
            <a:srgbClr val="EAE8EE"/>
          </a:solidFill>
          <a:ln w="19050">
            <a:solidFill>
              <a:srgbClr val="EE7A2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55631" y="3369270"/>
            <a:ext cx="3731226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92000"/>
              </a:lnSpc>
              <a:buNone/>
            </a:pPr>
            <a:r>
              <a:rPr lang="ar-SA" altLang="en-US" sz="2000" dirty="0">
                <a:solidFill>
                  <a:srgbClr val="16142A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تفاصيل التذاكر [S2]</a:t>
            </a:r>
            <a:endParaRPr lang="ar-SA" sz="2000" dirty="0"/>
          </a:p>
        </p:txBody>
      </p:sp>
      <p:sp>
        <p:nvSpPr>
          <p:cNvPr id="8" name="Text 5"/>
          <p:cNvSpPr/>
          <p:nvPr/>
        </p:nvSpPr>
        <p:spPr>
          <a:xfrm>
            <a:off x="755631" y="3764558"/>
            <a:ext cx="3731226" cy="542131"/>
          </a:xfrm>
          <a:prstGeom prst="rect">
            <a:avLst/>
          </a:prstGeom>
          <a:noFill/>
          <a:ln/>
        </p:spPr>
        <p:txBody>
          <a:bodyPr wrap="square" lIns="0" tIns="0" rIns="71118" bIns="0" rtlCol="0" anchor="t">
            <a:normAutofit/>
          </a:bodyPr>
          <a:lstStyle/>
          <a:p>
            <a:pPr rtl="1" algn="r" marL="284480" indent="-284480">
              <a:lnSpc>
                <a:spcPct val="117000"/>
              </a:lnSpc>
              <a:buSzPct val="100000"/>
              <a:buChar char="•"/>
            </a:pPr>
            <a:r>
              <a:rPr lang="ar-SA" altLang="en-US" sz="1400" dirty="0">
                <a:solidFill>
                  <a:srgbClr val="16142A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الارتفاع خلال أسبوع الاختبار</a:t>
            </a:r>
            <a:endParaRPr lang="ar-SA" sz="1400" dirty="0"/>
          </a:p>
          <a:p>
            <a:pPr rtl="1" algn="r" marL="284480" indent="-284480">
              <a:lnSpc>
                <a:spcPct val="117000"/>
              </a:lnSpc>
              <a:buSzPct val="100000"/>
              <a:buChar char="•"/>
            </a:pPr>
            <a:r>
              <a:rPr lang="ar-SA" altLang="en-US" sz="1400" dirty="0">
                <a:solidFill>
                  <a:srgbClr val="16142A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التذاكر مرتبطة بخطوة التحقق</a:t>
            </a:r>
            <a:endParaRPr lang="ar-SA" sz="1400" dirty="0"/>
          </a:p>
        </p:txBody>
      </p:sp>
      <p:sp>
        <p:nvSpPr>
          <p:cNvPr id="9" name="Shape 6"/>
          <p:cNvSpPr/>
          <p:nvPr/>
        </p:nvSpPr>
        <p:spPr>
          <a:xfrm>
            <a:off x="755631" y="4455914"/>
            <a:ext cx="3731226" cy="19050"/>
          </a:xfrm>
          <a:prstGeom prst="roundRect">
            <a:avLst>
              <a:gd name="adj" fmla="val 49999"/>
            </a:avLst>
          </a:prstGeom>
          <a:solidFill>
            <a:srgbClr val="000000">
              <a:alpha val="8000"/>
            </a:srgbClr>
          </a:solidFill>
          <a:ln/>
        </p:spPr>
      </p:sp>
      <p:sp>
        <p:nvSpPr>
          <p:cNvPr id="10" name="Text 7"/>
          <p:cNvSpPr/>
          <p:nvPr/>
        </p:nvSpPr>
        <p:spPr>
          <a:xfrm>
            <a:off x="457189" y="4624189"/>
            <a:ext cx="4328111" cy="186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17000"/>
              </a:lnSpc>
              <a:buNone/>
            </a:pPr>
            <a:r>
              <a:rPr lang="ar-SA" altLang="en-US" sz="1050" dirty="0">
                <a:solidFill>
                  <a:srgbClr val="16142A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المصدر [S2]</a:t>
            </a:r>
            <a:endParaRPr lang="ar-SA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470288" y="648891"/>
            <a:ext cx="7518212" cy="186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17000"/>
              </a:lnSpc>
              <a:buNone/>
            </a:pPr>
            <a:r>
              <a:rPr lang="ar-SA" altLang="en-US" sz="1050" spc="63" kern="100" dirty="0">
                <a:solidFill>
                  <a:srgbClr val="5B4A9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تحليل منهجي</a:t>
            </a:r>
            <a:endParaRPr lang="ar-SA" sz="1050" dirty="0"/>
          </a:p>
        </p:txBody>
      </p:sp>
      <p:sp>
        <p:nvSpPr>
          <p:cNvPr id="3" name="Text 1"/>
          <p:cNvSpPr/>
          <p:nvPr/>
        </p:nvSpPr>
        <p:spPr>
          <a:xfrm>
            <a:off x="4927477" y="930136"/>
            <a:ext cx="6908627" cy="446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92000"/>
              </a:lnSpc>
              <a:buNone/>
            </a:pPr>
            <a:r>
              <a:rPr lang="ar-SA" altLang="en-US" sz="3200" dirty="0">
                <a:solidFill>
                  <a:srgbClr val="231B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حدود الاستنتاج: ما لا تقوله البيانات بعد</a:t>
            </a:r>
            <a:endParaRPr lang="ar-SA" sz="3200" dirty="0"/>
          </a:p>
        </p:txBody>
      </p:sp>
      <p:sp>
        <p:nvSpPr>
          <p:cNvPr id="4" name="Text 2"/>
          <p:cNvSpPr/>
          <p:nvPr/>
        </p:nvSpPr>
        <p:spPr>
          <a:xfrm>
            <a:off x="4927477" y="1533327"/>
            <a:ext cx="6908627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17000"/>
              </a:lnSpc>
              <a:buNone/>
            </a:pPr>
            <a:r>
              <a:rPr lang="ar-SA" altLang="en-US" sz="1400" dirty="0">
                <a:solidFill>
                  <a:srgbClr val="16142A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قراءة الأرقام الحالية تتطلب الحذر المنهجي؛ فهناك عوامل وسياقات لم تكتمل تغطيتها بعد في عينة الاختبار.</a:t>
            </a:r>
            <a:endParaRPr lang="ar-SA" sz="1400" dirty="0"/>
          </a:p>
        </p:txBody>
      </p:sp>
      <p:sp>
        <p:nvSpPr>
          <p:cNvPr id="5" name="Shape 3"/>
          <p:cNvSpPr/>
          <p:nvPr/>
        </p:nvSpPr>
        <p:spPr>
          <a:xfrm>
            <a:off x="4927477" y="2234208"/>
            <a:ext cx="6908627" cy="1042591"/>
          </a:xfrm>
          <a:prstGeom prst="roundRect">
            <a:avLst>
              <a:gd name="adj" fmla="val 1096"/>
            </a:avLst>
          </a:prstGeom>
          <a:noFill/>
          <a:ln w="12700">
            <a:solidFill>
              <a:srgbClr val="5B4A9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143371" y="2482810"/>
            <a:ext cx="6476838" cy="2374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92000"/>
              </a:lnSpc>
              <a:buNone/>
            </a:pPr>
            <a:r>
              <a:rPr lang="ar-SA" altLang="en-US" sz="1700" dirty="0">
                <a:solidFill>
                  <a:srgbClr val="231B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اختلاف مزيج الأجهزة</a:t>
            </a:r>
            <a:endParaRPr lang="ar-SA" sz="1700" dirty="0"/>
          </a:p>
        </p:txBody>
      </p:sp>
      <p:sp>
        <p:nvSpPr>
          <p:cNvPr id="7" name="Text 5"/>
          <p:cNvSpPr/>
          <p:nvPr/>
        </p:nvSpPr>
        <p:spPr>
          <a:xfrm>
            <a:off x="4927477" y="2839938"/>
            <a:ext cx="6908627" cy="1955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17000"/>
              </a:lnSpc>
              <a:buNone/>
            </a:pPr>
            <a:r>
              <a:rPr lang="ar-SA" altLang="en-US" sz="1100" dirty="0">
                <a:solidFill>
                  <a:srgbClr val="16142A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توزيع الزيارات بين الجوال والكمبيوتر اختلف عن الأسبوع السابق [S3].</a:t>
            </a:r>
            <a:endParaRPr lang="ar-SA" sz="1100" dirty="0"/>
          </a:p>
        </p:txBody>
      </p:sp>
      <p:sp>
        <p:nvSpPr>
          <p:cNvPr id="8" name="Shape 6"/>
          <p:cNvSpPr/>
          <p:nvPr/>
        </p:nvSpPr>
        <p:spPr>
          <a:xfrm>
            <a:off x="4927477" y="3429198"/>
            <a:ext cx="6908627" cy="1042591"/>
          </a:xfrm>
          <a:prstGeom prst="roundRect">
            <a:avLst>
              <a:gd name="adj" fmla="val 1096"/>
            </a:avLst>
          </a:prstGeom>
          <a:noFill/>
          <a:ln w="12700">
            <a:solidFill>
              <a:srgbClr val="5B4A9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143371" y="3677801"/>
            <a:ext cx="6476838" cy="2374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92000"/>
              </a:lnSpc>
              <a:buNone/>
            </a:pPr>
            <a:r>
              <a:rPr lang="ar-SA" altLang="en-US" sz="1700" dirty="0">
                <a:solidFill>
                  <a:srgbClr val="231B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غياب قياس المدى البعيد</a:t>
            </a:r>
            <a:endParaRPr lang="ar-SA" sz="1700" dirty="0"/>
          </a:p>
        </p:txBody>
      </p:sp>
      <p:sp>
        <p:nvSpPr>
          <p:cNvPr id="10" name="Text 8"/>
          <p:cNvSpPr/>
          <p:nvPr/>
        </p:nvSpPr>
        <p:spPr>
          <a:xfrm>
            <a:off x="4927477" y="4034929"/>
            <a:ext cx="6908627" cy="1955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17000"/>
              </a:lnSpc>
              <a:buNone/>
            </a:pPr>
            <a:r>
              <a:rPr lang="ar-SA" altLang="en-US" sz="1100" dirty="0">
                <a:solidFill>
                  <a:srgbClr val="16142A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لم يُقَس الاحتفاظ بعد 30 يومًا حتى الآن للتأكد من جودة الحسابات [S3].</a:t>
            </a:r>
            <a:endParaRPr lang="ar-SA" sz="1100" dirty="0"/>
          </a:p>
        </p:txBody>
      </p:sp>
      <p:sp>
        <p:nvSpPr>
          <p:cNvPr id="11" name="Shape 9"/>
          <p:cNvSpPr/>
          <p:nvPr/>
        </p:nvSpPr>
        <p:spPr>
          <a:xfrm>
            <a:off x="4927477" y="4624189"/>
            <a:ext cx="6908627" cy="1042591"/>
          </a:xfrm>
          <a:prstGeom prst="roundRect">
            <a:avLst>
              <a:gd name="adj" fmla="val 1096"/>
            </a:avLst>
          </a:prstGeom>
          <a:noFill/>
          <a:ln w="12700">
            <a:solidFill>
              <a:srgbClr val="5B4A9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143371" y="4872792"/>
            <a:ext cx="6476838" cy="2374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92000"/>
              </a:lnSpc>
              <a:buNone/>
            </a:pPr>
            <a:r>
              <a:rPr lang="ar-SA" altLang="en-US" sz="1700" dirty="0">
                <a:solidFill>
                  <a:srgbClr val="231B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نقص تفصيل فئات العملاء</a:t>
            </a:r>
            <a:endParaRPr lang="ar-SA" sz="1700" dirty="0"/>
          </a:p>
        </p:txBody>
      </p:sp>
      <p:sp>
        <p:nvSpPr>
          <p:cNvPr id="13" name="Text 11"/>
          <p:cNvSpPr/>
          <p:nvPr/>
        </p:nvSpPr>
        <p:spPr>
          <a:xfrm>
            <a:off x="4927477" y="5229920"/>
            <a:ext cx="6908627" cy="1955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17000"/>
              </a:lnSpc>
              <a:buNone/>
            </a:pPr>
            <a:r>
              <a:rPr lang="ar-SA" altLang="en-US" sz="1100" dirty="0">
                <a:solidFill>
                  <a:srgbClr val="16142A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لا توجد بيانات كافية تفصل بين سلوك العملاء الجدد والعملاء العائدين [S3].</a:t>
            </a:r>
            <a:endParaRPr lang="ar-SA" sz="1100" dirty="0"/>
          </a:p>
        </p:txBody>
      </p:sp>
      <p:sp>
        <p:nvSpPr>
          <p:cNvPr id="14" name="Text 12"/>
          <p:cNvSpPr/>
          <p:nvPr/>
        </p:nvSpPr>
        <p:spPr>
          <a:xfrm>
            <a:off x="4470288" y="5793780"/>
            <a:ext cx="7518212" cy="186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17000"/>
              </a:lnSpc>
              <a:buNone/>
            </a:pPr>
            <a:r>
              <a:rPr lang="ar-SA" altLang="en-US" sz="1050" dirty="0">
                <a:solidFill>
                  <a:srgbClr val="5B4A9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المصدر [S3]</a:t>
            </a:r>
            <a:endParaRPr lang="ar-SA" sz="1050" dirty="0"/>
          </a:p>
        </p:txBody>
      </p:sp>
      <p:pic>
        <p:nvPicPr>
          <p:cNvPr id="1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47028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967012"/>
            <a:ext cx="11886903" cy="186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17000"/>
              </a:lnSpc>
              <a:buNone/>
            </a:pPr>
            <a:r>
              <a:rPr lang="ar-SA" altLang="en-US" sz="1050" spc="63" kern="100" dirty="0">
                <a:solidFill>
                  <a:srgbClr val="5B4A9E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الخطوات التالية</a:t>
            </a:r>
            <a:endParaRPr lang="ar-SA" sz="1050" dirty="0"/>
          </a:p>
        </p:txBody>
      </p:sp>
      <p:sp>
        <p:nvSpPr>
          <p:cNvPr id="3" name="Text 1"/>
          <p:cNvSpPr/>
          <p:nvPr/>
        </p:nvSpPr>
        <p:spPr>
          <a:xfrm>
            <a:off x="457189" y="2248257"/>
            <a:ext cx="11277318" cy="446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92000"/>
              </a:lnSpc>
              <a:buNone/>
            </a:pPr>
            <a:r>
              <a:rPr lang="ar-SA" altLang="en-US" sz="3200" dirty="0">
                <a:solidFill>
                  <a:srgbClr val="231B45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توصيات المتابعة (مقترحة وغير معتمدة)</a:t>
            </a:r>
            <a:endParaRPr lang="ar-SA" sz="3200" dirty="0"/>
          </a:p>
        </p:txBody>
      </p:sp>
      <p:sp>
        <p:nvSpPr>
          <p:cNvPr id="4" name="Text 2"/>
          <p:cNvSpPr/>
          <p:nvPr/>
        </p:nvSpPr>
        <p:spPr>
          <a:xfrm>
            <a:off x="0" y="2851448"/>
            <a:ext cx="11886903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17000"/>
              </a:lnSpc>
              <a:buNone/>
            </a:pPr>
            <a:r>
              <a:rPr lang="ar-SA" altLang="en-US" sz="1400" dirty="0">
                <a:solidFill>
                  <a:srgbClr val="16142A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بناءً على نتائج الأسبوع الأول، هذه مقترحات عمل فنية وتحليلية للمناقشة وليست قرارات نهائية معتمدة.</a:t>
            </a:r>
            <a:endParaRPr lang="ar-SA" sz="1400" dirty="0"/>
          </a:p>
        </p:txBody>
      </p:sp>
      <p:sp>
        <p:nvSpPr>
          <p:cNvPr id="5" name="Shape 3"/>
          <p:cNvSpPr/>
          <p:nvPr/>
        </p:nvSpPr>
        <p:spPr>
          <a:xfrm>
            <a:off x="9143771" y="3328888"/>
            <a:ext cx="2590735" cy="1562001"/>
          </a:xfrm>
          <a:prstGeom prst="rect">
            <a:avLst/>
          </a:prstGeom>
          <a:solidFill>
            <a:srgbClr val="EAE8EE"/>
          </a:solidFill>
          <a:ln w="12700">
            <a:solidFill>
              <a:srgbClr val="5B4A9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730934" y="3544788"/>
            <a:ext cx="813077" cy="177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83000"/>
              </a:lnSpc>
              <a:buNone/>
            </a:pPr>
            <a:r>
              <a:rPr lang="en-US" sz="1400" dirty="0">
                <a:solidFill>
                  <a:srgbClr val="16142A"/>
                </a:solidFill>
                <a:latin typeface="Noto Sans Arabic SemiBold" pitchFamily="34" charset="0"/>
                <a:ea typeface="Noto Sans Arabic SemiBold" pitchFamily="34" charset="-122"/>
                <a:cs typeface="Noto Sans Arabic SemiBold" pitchFamily="34" charset="0"/>
              </a:rPr>
              <a:t>01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9334266" y="3793728"/>
            <a:ext cx="2209745" cy="19050"/>
          </a:xfrm>
          <a:prstGeom prst="rect">
            <a:avLst/>
          </a:prstGeom>
          <a:solidFill>
            <a:srgbClr val="F4DE8E"/>
          </a:solidFill>
          <a:ln/>
        </p:spPr>
      </p:sp>
      <p:sp>
        <p:nvSpPr>
          <p:cNvPr id="8" name="Text 6"/>
          <p:cNvSpPr/>
          <p:nvPr/>
        </p:nvSpPr>
        <p:spPr>
          <a:xfrm>
            <a:off x="9334266" y="3926741"/>
            <a:ext cx="2209745" cy="2374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92000"/>
              </a:lnSpc>
              <a:buNone/>
            </a:pPr>
            <a:r>
              <a:rPr lang="ar-SA" altLang="en-US" sz="1700" dirty="0">
                <a:solidFill>
                  <a:srgbClr val="16142A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مراجعة التحقق</a:t>
            </a:r>
            <a:endParaRPr lang="ar-SA" sz="1700" dirty="0"/>
          </a:p>
        </p:txBody>
      </p:sp>
      <p:sp>
        <p:nvSpPr>
          <p:cNvPr id="9" name="Text 7"/>
          <p:cNvSpPr/>
          <p:nvPr/>
        </p:nvSpPr>
        <p:spPr>
          <a:xfrm>
            <a:off x="9334266" y="4283869"/>
            <a:ext cx="2209745" cy="391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17000"/>
              </a:lnSpc>
              <a:buNone/>
            </a:pPr>
            <a:r>
              <a:rPr lang="ar-SA" altLang="en-US" sz="1100" dirty="0">
                <a:solidFill>
                  <a:srgbClr val="16142A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فحص خطوة التحقق لمعالجة سبب ارتفاع تذاكر الدعم الفني.</a:t>
            </a:r>
            <a:endParaRPr lang="ar-SA" sz="1100" dirty="0"/>
          </a:p>
        </p:txBody>
      </p:sp>
      <p:sp>
        <p:nvSpPr>
          <p:cNvPr id="10" name="Shape 8"/>
          <p:cNvSpPr/>
          <p:nvPr/>
        </p:nvSpPr>
        <p:spPr>
          <a:xfrm>
            <a:off x="6248244" y="3328888"/>
            <a:ext cx="2590735" cy="1562001"/>
          </a:xfrm>
          <a:prstGeom prst="rect">
            <a:avLst/>
          </a:prstGeom>
          <a:solidFill>
            <a:srgbClr val="EAE8EE"/>
          </a:solidFill>
          <a:ln w="12700">
            <a:solidFill>
              <a:srgbClr val="5B4A9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835406" y="3544788"/>
            <a:ext cx="813077" cy="177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83000"/>
              </a:lnSpc>
              <a:buNone/>
            </a:pPr>
            <a:r>
              <a:rPr lang="en-US" sz="1400" dirty="0">
                <a:solidFill>
                  <a:srgbClr val="16142A"/>
                </a:solidFill>
                <a:latin typeface="Noto Sans Arabic SemiBold" pitchFamily="34" charset="0"/>
                <a:ea typeface="Noto Sans Arabic SemiBold" pitchFamily="34" charset="-122"/>
                <a:cs typeface="Noto Sans Arabic SemiBold" pitchFamily="34" charset="0"/>
              </a:rPr>
              <a:t>02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438739" y="3793728"/>
            <a:ext cx="2209745" cy="19050"/>
          </a:xfrm>
          <a:prstGeom prst="rect">
            <a:avLst/>
          </a:prstGeom>
          <a:solidFill>
            <a:srgbClr val="F4DE8E"/>
          </a:solidFill>
          <a:ln/>
        </p:spPr>
      </p:sp>
      <p:sp>
        <p:nvSpPr>
          <p:cNvPr id="13" name="Text 11"/>
          <p:cNvSpPr/>
          <p:nvPr/>
        </p:nvSpPr>
        <p:spPr>
          <a:xfrm>
            <a:off x="6438739" y="3926741"/>
            <a:ext cx="2209745" cy="2374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92000"/>
              </a:lnSpc>
              <a:buNone/>
            </a:pPr>
            <a:r>
              <a:rPr lang="ar-SA" altLang="en-US" sz="1700" dirty="0">
                <a:solidFill>
                  <a:srgbClr val="16142A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قياس الاحتفاظ</a:t>
            </a:r>
            <a:endParaRPr lang="ar-SA" sz="1700" dirty="0"/>
          </a:p>
        </p:txBody>
      </p:sp>
      <p:sp>
        <p:nvSpPr>
          <p:cNvPr id="14" name="Text 12"/>
          <p:cNvSpPr/>
          <p:nvPr/>
        </p:nvSpPr>
        <p:spPr>
          <a:xfrm>
            <a:off x="6438739" y="4283869"/>
            <a:ext cx="2209745" cy="391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17000"/>
              </a:lnSpc>
              <a:buNone/>
            </a:pPr>
            <a:r>
              <a:rPr lang="ar-SA" altLang="en-US" sz="1100" dirty="0">
                <a:solidFill>
                  <a:srgbClr val="16142A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متابعة سلوك المسجلين وقياس استمراريتهم بعد 30 يومًا.</a:t>
            </a:r>
            <a:endParaRPr lang="ar-SA" sz="1100" dirty="0"/>
          </a:p>
        </p:txBody>
      </p:sp>
      <p:sp>
        <p:nvSpPr>
          <p:cNvPr id="15" name="Shape 13"/>
          <p:cNvSpPr/>
          <p:nvPr/>
        </p:nvSpPr>
        <p:spPr>
          <a:xfrm>
            <a:off x="3352716" y="3328888"/>
            <a:ext cx="2590735" cy="1562001"/>
          </a:xfrm>
          <a:prstGeom prst="rect">
            <a:avLst/>
          </a:prstGeom>
          <a:solidFill>
            <a:srgbClr val="EAE8EE"/>
          </a:solidFill>
          <a:ln w="12700">
            <a:solidFill>
              <a:srgbClr val="5B4A9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939879" y="3544788"/>
            <a:ext cx="813077" cy="177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83000"/>
              </a:lnSpc>
              <a:buNone/>
            </a:pPr>
            <a:r>
              <a:rPr lang="en-US" sz="1400" dirty="0">
                <a:solidFill>
                  <a:srgbClr val="16142A"/>
                </a:solidFill>
                <a:latin typeface="Noto Sans Arabic SemiBold" pitchFamily="34" charset="0"/>
                <a:ea typeface="Noto Sans Arabic SemiBold" pitchFamily="34" charset="-122"/>
                <a:cs typeface="Noto Sans Arabic SemiBold" pitchFamily="34" charset="0"/>
              </a:rPr>
              <a:t>03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3543211" y="3793728"/>
            <a:ext cx="2209745" cy="19050"/>
          </a:xfrm>
          <a:prstGeom prst="rect">
            <a:avLst/>
          </a:prstGeom>
          <a:solidFill>
            <a:srgbClr val="F4DE8E"/>
          </a:solidFill>
          <a:ln/>
        </p:spPr>
      </p:sp>
      <p:sp>
        <p:nvSpPr>
          <p:cNvPr id="18" name="Text 16"/>
          <p:cNvSpPr/>
          <p:nvPr/>
        </p:nvSpPr>
        <p:spPr>
          <a:xfrm>
            <a:off x="3543211" y="3926741"/>
            <a:ext cx="2209745" cy="2374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92000"/>
              </a:lnSpc>
              <a:buNone/>
            </a:pPr>
            <a:r>
              <a:rPr lang="ar-SA" altLang="en-US" sz="1700" dirty="0">
                <a:solidFill>
                  <a:srgbClr val="16142A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تفصيل الشرائح</a:t>
            </a:r>
            <a:endParaRPr lang="ar-SA" sz="1700" dirty="0"/>
          </a:p>
        </p:txBody>
      </p:sp>
      <p:sp>
        <p:nvSpPr>
          <p:cNvPr id="19" name="Text 17"/>
          <p:cNvSpPr/>
          <p:nvPr/>
        </p:nvSpPr>
        <p:spPr>
          <a:xfrm>
            <a:off x="3543211" y="4283869"/>
            <a:ext cx="2209745" cy="391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17000"/>
              </a:lnSpc>
              <a:buNone/>
            </a:pPr>
            <a:r>
              <a:rPr lang="ar-SA" altLang="en-US" sz="1100" dirty="0">
                <a:solidFill>
                  <a:srgbClr val="16142A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جمع بيانات تفصل سلوك العملاء الجدد عن العائدين بدقة.</a:t>
            </a:r>
            <a:endParaRPr lang="ar-SA" sz="1100" dirty="0"/>
          </a:p>
        </p:txBody>
      </p:sp>
      <p:sp>
        <p:nvSpPr>
          <p:cNvPr id="20" name="Shape 18"/>
          <p:cNvSpPr/>
          <p:nvPr/>
        </p:nvSpPr>
        <p:spPr>
          <a:xfrm>
            <a:off x="457189" y="3328888"/>
            <a:ext cx="2590735" cy="1562001"/>
          </a:xfrm>
          <a:prstGeom prst="rect">
            <a:avLst/>
          </a:prstGeom>
          <a:solidFill>
            <a:srgbClr val="EAE8EE"/>
          </a:solidFill>
          <a:ln w="12700">
            <a:solidFill>
              <a:srgbClr val="5B4A9E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044351" y="3544788"/>
            <a:ext cx="813077" cy="177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83000"/>
              </a:lnSpc>
              <a:buNone/>
            </a:pPr>
            <a:r>
              <a:rPr lang="en-US" sz="1400" dirty="0">
                <a:solidFill>
                  <a:srgbClr val="16142A"/>
                </a:solidFill>
                <a:latin typeface="Noto Sans Arabic SemiBold" pitchFamily="34" charset="0"/>
                <a:ea typeface="Noto Sans Arabic SemiBold" pitchFamily="34" charset="-122"/>
                <a:cs typeface="Noto Sans Arabic SemiBold" pitchFamily="34" charset="0"/>
              </a:rPr>
              <a:t>04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47684" y="3793728"/>
            <a:ext cx="2209745" cy="19050"/>
          </a:xfrm>
          <a:prstGeom prst="rect">
            <a:avLst/>
          </a:prstGeom>
          <a:solidFill>
            <a:srgbClr val="F4DE8E"/>
          </a:solidFill>
          <a:ln/>
        </p:spPr>
      </p:sp>
      <p:sp>
        <p:nvSpPr>
          <p:cNvPr id="23" name="Text 21"/>
          <p:cNvSpPr/>
          <p:nvPr/>
        </p:nvSpPr>
        <p:spPr>
          <a:xfrm>
            <a:off x="647684" y="3926741"/>
            <a:ext cx="2209745" cy="2374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92000"/>
              </a:lnSpc>
              <a:buNone/>
            </a:pPr>
            <a:r>
              <a:rPr lang="ar-SA" altLang="en-US" sz="1700" dirty="0">
                <a:solidFill>
                  <a:srgbClr val="16142A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مقارنة المنصات</a:t>
            </a:r>
            <a:endParaRPr lang="ar-SA" sz="1700" dirty="0"/>
          </a:p>
        </p:txBody>
      </p:sp>
      <p:sp>
        <p:nvSpPr>
          <p:cNvPr id="24" name="Text 22"/>
          <p:cNvSpPr/>
          <p:nvPr/>
        </p:nvSpPr>
        <p:spPr>
          <a:xfrm>
            <a:off x="647684" y="4283869"/>
            <a:ext cx="2209745" cy="391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17000"/>
              </a:lnSpc>
              <a:buNone/>
            </a:pPr>
            <a:r>
              <a:rPr lang="ar-SA" altLang="en-US" sz="1100" dirty="0">
                <a:solidFill>
                  <a:srgbClr val="16142A"/>
                </a:solidFill>
                <a:latin typeface="Arial" pitchFamily="34" charset="0"/>
                <a:ea typeface="Arial" pitchFamily="34" charset="-122"/>
                <a:cs typeface="Arial" pitchFamily="34" charset="0"/>
              </a:rPr>
              <a:t>تحليل ومقارنة معدلات الأداء بين أجهزة الجوال وأجهزة الكمبيوتر.</a:t>
            </a:r>
            <a:endParaRPr lang="ar-SA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2026-10-25T15:01:53Z</dcterms:created>
  <dcterms:modified xsi:type="dcterms:W3CDTF">2026-10-25T15:01:53Z</dcterms:modified>
</cp:coreProperties>
</file>